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67" r:id="rId4"/>
    <p:sldId id="289" r:id="rId5"/>
    <p:sldId id="285" r:id="rId6"/>
    <p:sldId id="290" r:id="rId7"/>
    <p:sldId id="268" r:id="rId8"/>
    <p:sldId id="286" r:id="rId9"/>
    <p:sldId id="287" r:id="rId10"/>
    <p:sldId id="288" r:id="rId11"/>
    <p:sldId id="275" r:id="rId12"/>
    <p:sldId id="276" r:id="rId13"/>
    <p:sldId id="277" r:id="rId14"/>
    <p:sldId id="279" r:id="rId15"/>
    <p:sldId id="284" r:id="rId16"/>
  </p:sldIdLst>
  <p:sldSz cx="9144000" cy="6858000" type="screen4x3"/>
  <p:notesSz cx="6858000" cy="9144000"/>
  <p:photoAlbum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7030A0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7030A0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7030A0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7030A0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7030A0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sz="2000" kern="1200">
        <a:solidFill>
          <a:srgbClr val="7030A0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sz="2000" kern="1200">
        <a:solidFill>
          <a:srgbClr val="7030A0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sz="2000" kern="1200">
        <a:solidFill>
          <a:srgbClr val="7030A0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sz="2000" kern="1200">
        <a:solidFill>
          <a:srgbClr val="7030A0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57E52-912A-4DA0-BFDF-D2BE4F12DF8D}" type="datetimeFigureOut">
              <a:rPr lang="zh-CN" altLang="en-US"/>
              <a:pPr>
                <a:defRPr/>
              </a:pPr>
              <a:t>2015/10/26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2F90-95D1-4207-A399-665C6FC498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3E4C-1248-4A54-9DEC-B551DAD89B9B}" type="datetimeFigureOut">
              <a:rPr lang="zh-CN" altLang="en-US"/>
              <a:pPr>
                <a:defRPr/>
              </a:pPr>
              <a:t>2015/10/26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DF584-D011-4DA8-AB0F-6DAE0B23D2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5FFD-A8F5-4E96-8DE0-1C2DA655DD0C}" type="datetimeFigureOut">
              <a:rPr lang="zh-CN" altLang="en-US"/>
              <a:pPr>
                <a:defRPr/>
              </a:pPr>
              <a:t>2015/10/26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547D-31F9-4630-AEA7-30DE26D40E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1BB11-D186-456C-9CD8-83768482317E}" type="datetimeFigureOut">
              <a:rPr lang="zh-CN" altLang="en-US"/>
              <a:pPr>
                <a:defRPr/>
              </a:pPr>
              <a:t>2015/10/26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8F77-D9E1-42EA-AC0A-8B5AB36E46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84262-5EC6-414C-B0FA-219A54A743A1}" type="datetimeFigureOut">
              <a:rPr lang="zh-CN" altLang="en-US"/>
              <a:pPr>
                <a:defRPr/>
              </a:pPr>
              <a:t>2015/10/26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ECC16-C034-4A0E-BCAE-18BD4A99E5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A58A-8571-4220-B680-8DAD7FF77379}" type="datetimeFigureOut">
              <a:rPr lang="zh-CN" altLang="en-US"/>
              <a:pPr>
                <a:defRPr/>
              </a:pPr>
              <a:t>2015/10/26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5B395-4884-4F35-A692-FCBF259393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026E-ED98-4D1D-984A-C51C8529AD52}" type="datetimeFigureOut">
              <a:rPr lang="zh-CN" altLang="en-US"/>
              <a:pPr>
                <a:defRPr/>
              </a:pPr>
              <a:t>2015/10/26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1BB00-8A82-43E8-8F9E-F6FA15BC34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D68A-82AB-42DE-9F2F-FFA1A8A9A1BE}" type="datetimeFigureOut">
              <a:rPr lang="zh-CN" altLang="en-US"/>
              <a:pPr>
                <a:defRPr/>
              </a:pPr>
              <a:t>2015/10/26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5DB1-9A29-43D8-8F63-2DE888A4BD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EBD96-AE2C-4CBE-BBA9-A0AEBCE422F8}" type="datetimeFigureOut">
              <a:rPr lang="zh-CN" altLang="en-US"/>
              <a:pPr>
                <a:defRPr/>
              </a:pPr>
              <a:t>2015/10/26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BE8BF-5EBC-4726-B45A-7E584745E3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32A5-8C81-4459-BA96-32776A5B96FA}" type="datetimeFigureOut">
              <a:rPr lang="zh-CN" altLang="en-US"/>
              <a:pPr>
                <a:defRPr/>
              </a:pPr>
              <a:t>2015/10/26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601D-59CE-4930-B6D2-819DB0CE8E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E4AD-2ED9-422D-927F-CBEBB12739A3}" type="datetimeFigureOut">
              <a:rPr lang="zh-CN" altLang="en-US"/>
              <a:pPr>
                <a:defRPr/>
              </a:pPr>
              <a:t>2015/10/26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DDF1-893D-4EE2-B179-15CF0B378B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63CA68-5997-4CED-BC82-D73A9CE2C158}" type="datetimeFigureOut">
              <a:rPr lang="zh-CN" altLang="en-US"/>
              <a:pPr>
                <a:defRPr/>
              </a:pPr>
              <a:t>2015/10/26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B80D56-1D9E-4B4A-8B9A-E249656FF2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29579;&#21191;\&#23454;&#23567;&#65306;&#23398;&#26657;&#24037;&#20316;\&#31185;&#30740;&#19982;&#35838;&#31243;\&#38431;&#20250;&#35838;&#35828;&#35838;&#27604;&#36187;\&#31213;&#24402;&#23454;&#23567;&#65306;&#29579;&#21191;&#23569;&#20808;&#38431;&#27963;&#21160;&#35838;&#36164;&#26009;&#21253;\&#26696;&#20363;&#19982;&#35838;&#20214;\&#27963;&#21160;&#35838;&#35838;&#20214;&#32032;&#26448;\&#32418;&#39046;&#24062;&#30456;&#32422;&#20013;&#22269;&#26790;.mp3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29579;&#21191;\&#23454;&#23567;&#65306;&#23398;&#26657;&#24037;&#20316;\&#31185;&#30740;&#19982;&#35838;&#31243;\&#38431;&#20250;&#35838;&#35828;&#35838;&#27604;&#36187;\&#31213;&#24402;&#23454;&#23567;&#65306;&#29579;&#21191;&#23569;&#20808;&#38431;&#27963;&#21160;&#35838;&#36164;&#26009;&#21253;\&#26696;&#20363;&#19982;&#35838;&#20214;\&#27963;&#21160;&#35838;&#35838;&#20214;&#32032;&#26448;\&#23569;&#20808;&#38431;&#36864;&#26071;&#26354;.mp3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29579;&#21191;\&#23454;&#23567;&#65306;&#23398;&#26657;&#24037;&#20316;\&#31185;&#30740;&#19982;&#35838;&#31243;\&#38431;&#20250;&#35838;&#35828;&#35838;&#27604;&#36187;\&#31213;&#24402;&#23454;&#23567;&#65306;&#29579;&#21191;&#23569;&#20808;&#38431;&#27963;&#21160;&#35838;&#36164;&#26009;&#21253;\&#26696;&#20363;&#19982;&#35838;&#20214;\&#27963;&#21160;&#35838;&#35838;&#20214;&#32032;&#26448;\&#23569;&#20799;&#27468;&#26354;%20-%20&#38431;&#27468;.mp3" TargetMode="External"/><Relationship Id="rId1" Type="http://schemas.openxmlformats.org/officeDocument/2006/relationships/audio" Target="file:///F:\&#29579;&#21191;\&#23454;&#23567;&#65306;&#23398;&#26657;&#24037;&#20316;\&#31185;&#30740;&#19982;&#35838;&#31243;\&#38431;&#20250;&#35838;&#35828;&#35838;&#27604;&#36187;\&#31213;&#24402;&#23454;&#23567;&#65306;&#29579;&#21191;&#23569;&#20808;&#38431;&#27963;&#21160;&#35838;&#36164;&#26009;&#21253;\&#26696;&#20363;&#19982;&#35838;&#20214;\&#27963;&#21160;&#35838;&#35838;&#20214;&#32032;&#26448;\&#23569;&#20808;&#38431;&#20986;&#26071;&#26354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29579;&#21191;\&#23454;&#23567;&#65306;&#23398;&#26657;&#24037;&#20316;\&#31185;&#30740;&#19982;&#35838;&#31243;\&#38431;&#20250;&#35838;&#35828;&#35838;&#27604;&#36187;\&#31213;&#24402;&#23454;&#23567;&#65306;&#29579;&#21191;&#23569;&#20808;&#38431;&#27963;&#21160;&#35838;&#36164;&#26009;&#21253;\&#26696;&#20363;&#19982;&#35838;&#20214;\&#27963;&#21160;&#35838;&#35838;&#20214;&#32032;&#26448;\&#23431;&#33322;&#21592;&#29579;&#20122;&#24179;&#28436;&#35762;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29579;&#21191;\&#23454;&#23567;&#65306;&#23398;&#26657;&#24037;&#20316;\&#31185;&#30740;&#19982;&#35838;&#31243;\&#38431;&#20250;&#35838;&#35828;&#35838;&#27604;&#36187;\&#31213;&#24402;&#23454;&#23567;&#65306;&#29579;&#21191;&#23569;&#20808;&#38431;&#27963;&#21160;&#35838;&#36164;&#26009;&#21253;\&#26696;&#20363;&#19982;&#35838;&#20214;\&#27963;&#21160;&#35838;&#35838;&#20214;&#32032;&#26448;\&#38050;&#29748;&#23478;&#37070;&#26391;&#28436;&#35762;.mp4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" descr="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071563" y="571500"/>
            <a:ext cx="300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400">
                <a:solidFill>
                  <a:srgbClr val="0070C0"/>
                </a:solidFill>
              </a:rPr>
              <a:t>三年级少先队活动课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857250" y="2035175"/>
            <a:ext cx="7143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6600">
                <a:solidFill>
                  <a:srgbClr val="0070C0"/>
                </a:solidFill>
              </a:rPr>
              <a:t>《</a:t>
            </a:r>
            <a:r>
              <a:rPr lang="zh-CN" altLang="en-US" sz="6600">
                <a:solidFill>
                  <a:srgbClr val="0070C0"/>
                </a:solidFill>
              </a:rPr>
              <a:t>带着梦想去远航</a:t>
            </a:r>
            <a:r>
              <a:rPr lang="en-US" altLang="zh-CN" sz="6600">
                <a:solidFill>
                  <a:srgbClr val="0070C0"/>
                </a:solidFill>
              </a:rPr>
              <a:t>》</a:t>
            </a:r>
            <a:endParaRPr lang="zh-CN" altLang="en-US" sz="6600">
              <a:solidFill>
                <a:srgbClr val="0070C0"/>
              </a:solidFill>
            </a:endParaRP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2143125" y="4405313"/>
            <a:ext cx="471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0070C0"/>
                </a:solidFill>
              </a:rPr>
              <a:t>秭归县实验小学    王  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" descr="2008112081342154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143136" y="1142984"/>
            <a:ext cx="5143508" cy="13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b="1" dirty="0" smtClean="0"/>
              <a:t>板块二：我是梦想分析师</a:t>
            </a:r>
            <a:endParaRPr lang="zh-CN" altLang="zh-CN" sz="2800" dirty="0" smtClean="0"/>
          </a:p>
          <a:p>
            <a:pPr>
              <a:lnSpc>
                <a:spcPct val="150000"/>
              </a:lnSpc>
            </a:pPr>
            <a:endParaRPr lang="en-US" altLang="zh-CN" sz="2800" b="1" dirty="0"/>
          </a:p>
        </p:txBody>
      </p:sp>
      <p:pic>
        <p:nvPicPr>
          <p:cNvPr id="8" name="图片 7" descr="20141204_105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2286015" cy="2428892"/>
          </a:xfrm>
          <a:prstGeom prst="rect">
            <a:avLst/>
          </a:prstGeom>
        </p:spPr>
      </p:pic>
      <p:pic>
        <p:nvPicPr>
          <p:cNvPr id="9" name="图片 8" descr="20141204_11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714488"/>
            <a:ext cx="2714644" cy="2428892"/>
          </a:xfrm>
          <a:prstGeom prst="rect">
            <a:avLst/>
          </a:prstGeom>
        </p:spPr>
      </p:pic>
      <p:pic>
        <p:nvPicPr>
          <p:cNvPr id="10" name="图片 9" descr="20141204_1101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714488"/>
            <a:ext cx="2714644" cy="2428892"/>
          </a:xfrm>
          <a:prstGeom prst="rect">
            <a:avLst/>
          </a:prstGeom>
        </p:spPr>
      </p:pic>
      <p:pic>
        <p:nvPicPr>
          <p:cNvPr id="14" name="图片 13" descr="20141204_110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286256"/>
            <a:ext cx="2286016" cy="2357454"/>
          </a:xfrm>
          <a:prstGeom prst="rect">
            <a:avLst/>
          </a:prstGeom>
        </p:spPr>
      </p:pic>
      <p:pic>
        <p:nvPicPr>
          <p:cNvPr id="15" name="图片 14" descr="20141204_1102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286256"/>
            <a:ext cx="2643206" cy="2357454"/>
          </a:xfrm>
          <a:prstGeom prst="rect">
            <a:avLst/>
          </a:prstGeom>
        </p:spPr>
      </p:pic>
      <p:pic>
        <p:nvPicPr>
          <p:cNvPr id="16" name="图片 15" descr="20141205_1413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4286256"/>
            <a:ext cx="2643206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1" descr="2008112081342154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643174" y="1142984"/>
            <a:ext cx="4429156" cy="66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 smtClean="0"/>
              <a:t>板块二：我是梦想分析师</a:t>
            </a:r>
            <a:endParaRPr lang="en-US" altLang="zh-CN" sz="2800" b="1" dirty="0"/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714375" y="2427455"/>
            <a:ext cx="792956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         1</a:t>
            </a:r>
            <a:r>
              <a:rPr lang="zh-CN" altLang="en-US" sz="2400" dirty="0" smtClean="0"/>
              <a:t>、</a:t>
            </a:r>
            <a:r>
              <a:rPr lang="en-US" altLang="zh-CN" sz="2400" dirty="0" smtClean="0"/>
              <a:t>4</a:t>
            </a:r>
            <a:r>
              <a:rPr lang="zh-CN" altLang="zh-CN" sz="2400" dirty="0"/>
              <a:t>人一小组按照下发的梦想清单和分类分析统计表，围绕</a:t>
            </a:r>
            <a:r>
              <a:rPr lang="zh-CN" altLang="en-US" sz="2400" dirty="0"/>
              <a:t>“</a:t>
            </a:r>
            <a:r>
              <a:rPr lang="zh-CN" altLang="zh-CN" sz="2400" dirty="0"/>
              <a:t>最具抱负微</a:t>
            </a:r>
            <a:r>
              <a:rPr lang="zh-CN" altLang="zh-CN" sz="2400" dirty="0" smtClean="0"/>
              <a:t>梦最</a:t>
            </a:r>
            <a:r>
              <a:rPr lang="zh-CN" altLang="zh-CN" sz="2400" dirty="0"/>
              <a:t>具创意微梦想、最具爱心微梦想</a:t>
            </a:r>
            <a:r>
              <a:rPr lang="zh-CN" altLang="en-US" sz="2400" dirty="0"/>
              <a:t>”</a:t>
            </a:r>
            <a:r>
              <a:rPr lang="zh-CN" altLang="zh-CN" sz="2400" dirty="0"/>
              <a:t>三大类进行统计。统计结束后，以小组为单位进行分析，看看没有被统计进这三类的梦想都有一些什么特点？</a:t>
            </a:r>
          </a:p>
          <a:p>
            <a:r>
              <a:rPr lang="en-US" altLang="zh-CN" dirty="0"/>
              <a:t>      </a:t>
            </a:r>
            <a:endParaRPr lang="zh-CN" altLang="zh-CN" dirty="0"/>
          </a:p>
          <a:p>
            <a:endParaRPr lang="zh-CN" altLang="zh-CN" dirty="0"/>
          </a:p>
          <a:p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85786" y="4143380"/>
            <a:ext cx="585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</a:t>
            </a:r>
            <a:r>
              <a:rPr lang="en-US" altLang="zh-CN" sz="2400" dirty="0" smtClean="0"/>
              <a:t> 2</a:t>
            </a:r>
            <a:r>
              <a:rPr lang="zh-CN" altLang="en-US" sz="2400" dirty="0" smtClean="0"/>
              <a:t>、汇报分析统计情况。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5072074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、讨论：我们应该这样确立自己的梦想？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1" descr="2008112081342154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357422" y="1428736"/>
            <a:ext cx="4643442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zh-CN" altLang="zh-CN" sz="2800" b="1" dirty="0" smtClean="0"/>
              <a:t>板块三：我的梦想我做主</a:t>
            </a:r>
            <a:endParaRPr lang="zh-CN" altLang="zh-CN" sz="2800" dirty="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714375" y="2359782"/>
            <a:ext cx="7929563" cy="149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dirty="0" smtClean="0"/>
              <a:t>             </a:t>
            </a:r>
            <a:r>
              <a:rPr lang="en-US" altLang="zh-CN" sz="2400" dirty="0" smtClean="0"/>
              <a:t> 1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规</a:t>
            </a:r>
            <a:r>
              <a:rPr lang="zh-CN" altLang="zh-CN" sz="2400" dirty="0"/>
              <a:t>划自己的梦</a:t>
            </a:r>
            <a:r>
              <a:rPr lang="zh-CN" altLang="zh-CN" sz="2400" dirty="0" smtClean="0"/>
              <a:t>想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pPr>
              <a:lnSpc>
                <a:spcPts val="3200"/>
              </a:lnSpc>
            </a:pPr>
            <a:r>
              <a:rPr lang="en-US" altLang="zh-CN" dirty="0"/>
              <a:t>         </a:t>
            </a:r>
            <a:endParaRPr lang="zh-CN" altLang="zh-CN" dirty="0"/>
          </a:p>
          <a:p>
            <a:endParaRPr lang="zh-CN" altLang="zh-CN" dirty="0"/>
          </a:p>
          <a:p>
            <a:endParaRPr lang="zh-CN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571604" y="371475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、填写“梦想卡”。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4929198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3</a:t>
            </a:r>
            <a:r>
              <a:rPr lang="zh-CN" altLang="en-US" sz="2400" dirty="0" smtClean="0"/>
              <a:t>、“晒晒”我的梦想。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" descr="2008112081342154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2428860" y="1428736"/>
            <a:ext cx="4429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800" b="1" dirty="0" smtClean="0"/>
              <a:t>板块四：带着梦想去远航</a:t>
            </a:r>
            <a:endParaRPr lang="zh-CN" altLang="zh-CN" sz="2800" dirty="0"/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-357222" y="2525436"/>
            <a:ext cx="792956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400" dirty="0" smtClean="0"/>
              <a:t>1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“</a:t>
            </a:r>
            <a:r>
              <a:rPr lang="zh-CN" altLang="zh-CN" sz="2400" dirty="0"/>
              <a:t>梦想卡”寄存仪式</a:t>
            </a:r>
            <a:r>
              <a:rPr lang="zh-CN" altLang="zh-CN" sz="2400" dirty="0" smtClean="0"/>
              <a:t>。</a:t>
            </a:r>
            <a:endParaRPr lang="zh-CN" altLang="zh-CN" sz="2400" dirty="0"/>
          </a:p>
          <a:p>
            <a:endParaRPr lang="zh-CN" altLang="zh-CN" dirty="0"/>
          </a:p>
          <a:p>
            <a:endParaRPr lang="zh-CN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4071942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2</a:t>
            </a:r>
            <a:r>
              <a:rPr lang="zh-CN" altLang="en-US" sz="2400" dirty="0" smtClean="0"/>
              <a:t>、辅导员寄语（带着梦想去远航）。</a:t>
            </a:r>
            <a:endParaRPr lang="zh-CN" altLang="en-US" sz="2400" dirty="0"/>
          </a:p>
        </p:txBody>
      </p:sp>
      <p:pic>
        <p:nvPicPr>
          <p:cNvPr id="7" name="红领巾相约中国梦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572132" y="25717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49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174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" descr="2008112081342154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143267" y="1357298"/>
            <a:ext cx="3857625" cy="74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/>
              <a:t>带着没想去远航</a:t>
            </a:r>
            <a:endParaRPr lang="en-US" altLang="zh-CN" sz="3200" b="1" dirty="0"/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714375" y="2005013"/>
            <a:ext cx="7929563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dirty="0" smtClean="0"/>
              <a:t>中</a:t>
            </a:r>
            <a:r>
              <a:rPr lang="zh-CN" altLang="zh-CN" sz="2400" dirty="0"/>
              <a:t>队</a:t>
            </a:r>
            <a:r>
              <a:rPr lang="zh-CN" altLang="zh-CN" sz="2400" dirty="0" smtClean="0"/>
              <a:t>长</a:t>
            </a:r>
            <a:r>
              <a:rPr lang="zh-CN" altLang="en-US" sz="2400" dirty="0" smtClean="0"/>
              <a:t>主持</a:t>
            </a:r>
            <a:r>
              <a:rPr lang="zh-CN" altLang="zh-CN" sz="2400" dirty="0" smtClean="0"/>
              <a:t>：</a:t>
            </a:r>
            <a:endParaRPr lang="zh-CN" altLang="zh-CN" sz="2400" dirty="0"/>
          </a:p>
          <a:p>
            <a:pPr>
              <a:lnSpc>
                <a:spcPct val="200000"/>
              </a:lnSpc>
            </a:pPr>
            <a:r>
              <a:rPr lang="en-US" altLang="zh-CN" sz="2400" dirty="0"/>
              <a:t>         </a:t>
            </a:r>
            <a:r>
              <a:rPr lang="zh-CN" altLang="zh-CN" sz="2400" dirty="0"/>
              <a:t>第四项：呼号。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/>
              <a:t>         </a:t>
            </a:r>
            <a:r>
              <a:rPr lang="zh-CN" altLang="zh-CN" sz="2400" dirty="0"/>
              <a:t>第五项：辅导员老师讲话。</a:t>
            </a:r>
          </a:p>
          <a:p>
            <a:pPr>
              <a:lnSpc>
                <a:spcPct val="200000"/>
              </a:lnSpc>
            </a:pPr>
            <a:r>
              <a:rPr lang="en-US" altLang="zh-CN" sz="2400" dirty="0"/>
              <a:t>         </a:t>
            </a:r>
            <a:r>
              <a:rPr lang="zh-CN" altLang="zh-CN" sz="2400" dirty="0"/>
              <a:t>第六项：退旗。</a:t>
            </a:r>
          </a:p>
          <a:p>
            <a:endParaRPr lang="zh-CN" altLang="zh-CN" dirty="0"/>
          </a:p>
          <a:p>
            <a:endParaRPr lang="zh-CN" altLang="en-US" sz="1800" dirty="0"/>
          </a:p>
        </p:txBody>
      </p:sp>
      <p:pic>
        <p:nvPicPr>
          <p:cNvPr id="6" name="少先队退旗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143372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33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27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1" descr="8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1928813" y="2214554"/>
            <a:ext cx="5357812" cy="167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</a:pPr>
            <a:r>
              <a:rPr lang="zh-CN" altLang="en-US" sz="5400" dirty="0" smtClean="0"/>
              <a:t>播 种 梦 想</a:t>
            </a:r>
            <a:endParaRPr lang="en-US" altLang="zh-CN" sz="5400" dirty="0" smtClean="0"/>
          </a:p>
          <a:p>
            <a:pPr algn="ctr">
              <a:lnSpc>
                <a:spcPts val="4000"/>
              </a:lnSpc>
            </a:pPr>
            <a:endParaRPr lang="en-US" altLang="zh-CN" sz="5400" dirty="0" smtClean="0"/>
          </a:p>
          <a:p>
            <a:pPr algn="ctr">
              <a:lnSpc>
                <a:spcPts val="4000"/>
              </a:lnSpc>
            </a:pPr>
            <a:r>
              <a:rPr lang="zh-CN" altLang="en-US" sz="5400" dirty="0" smtClean="0"/>
              <a:t>放 飞 希 望</a:t>
            </a:r>
            <a:endParaRPr lang="zh-CN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 descr="2008112081342154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643174" y="1428736"/>
            <a:ext cx="3571875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/>
              <a:t>开课仪式</a:t>
            </a:r>
            <a:endParaRPr lang="en-US" altLang="zh-CN" sz="2800" b="1" dirty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785813" y="2000250"/>
            <a:ext cx="7643812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 smtClean="0"/>
              <a:t>         </a:t>
            </a:r>
            <a:r>
              <a:rPr lang="zh-CN" altLang="zh-CN" dirty="0" smtClean="0"/>
              <a:t>中</a:t>
            </a:r>
            <a:r>
              <a:rPr lang="zh-CN" altLang="zh-CN" dirty="0"/>
              <a:t>队长向辅导员报告人数，并请示队会课开始！辅导员接受报告并宣布开课！中队长主持仪式。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         </a:t>
            </a:r>
            <a:r>
              <a:rPr lang="zh-CN" altLang="zh-CN" dirty="0"/>
              <a:t>第一项：出队旗（全体立正！敬礼！）。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         </a:t>
            </a:r>
            <a:r>
              <a:rPr lang="zh-CN" altLang="zh-CN" dirty="0"/>
              <a:t>第二项：唱队歌。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         </a:t>
            </a:r>
            <a:r>
              <a:rPr lang="zh-CN" altLang="zh-CN" dirty="0"/>
              <a:t>第三项：少先队活动课正式开课（中队长退场，两名学生主持人组织活动）</a:t>
            </a:r>
            <a:r>
              <a:rPr lang="zh-CN" altLang="en-US" dirty="0"/>
              <a:t>。</a:t>
            </a:r>
            <a:endParaRPr lang="zh-CN" altLang="zh-CN" dirty="0"/>
          </a:p>
          <a:p>
            <a:pPr>
              <a:lnSpc>
                <a:spcPct val="150000"/>
              </a:lnSpc>
            </a:pPr>
            <a:endParaRPr lang="zh-CN" altLang="zh-CN" dirty="0"/>
          </a:p>
          <a:p>
            <a:endParaRPr lang="zh-CN" altLang="en-US" sz="1800" dirty="0"/>
          </a:p>
        </p:txBody>
      </p:sp>
      <p:pic>
        <p:nvPicPr>
          <p:cNvPr id="7" name="少先队出旗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857884" y="3500438"/>
            <a:ext cx="304800" cy="304800"/>
          </a:xfrm>
          <a:prstGeom prst="rect">
            <a:avLst/>
          </a:prstGeom>
        </p:spPr>
      </p:pic>
      <p:pic>
        <p:nvPicPr>
          <p:cNvPr id="8" name="少儿歌曲 - 队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643306" y="40719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98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5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04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 descr="2008112081342154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857488" y="1428736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800" b="1" dirty="0" smtClean="0"/>
              <a:t>板块一：有梦想事竟成</a:t>
            </a:r>
            <a:endParaRPr lang="zh-CN" altLang="zh-CN" sz="2800" dirty="0"/>
          </a:p>
        </p:txBody>
      </p:sp>
      <p:pic>
        <p:nvPicPr>
          <p:cNvPr id="5" name="图片 4" descr="宇航员 王亚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000240"/>
            <a:ext cx="3714776" cy="4386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6578" y="2571744"/>
            <a:ext cx="615553" cy="30718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F0"/>
                </a:solidFill>
              </a:rPr>
              <a:t>宇航员  王亚平</a:t>
            </a:r>
            <a:endParaRPr lang="zh-CN" alt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 descr="2008112081342154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857488" y="121442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/>
              <a:t>演讲视频：有梦就有动力</a:t>
            </a:r>
            <a:endParaRPr lang="zh-CN" altLang="zh-CN" sz="2800" dirty="0"/>
          </a:p>
        </p:txBody>
      </p:sp>
      <p:pic>
        <p:nvPicPr>
          <p:cNvPr id="7" name="宇航员王亚平演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1660909"/>
            <a:ext cx="8215370" cy="483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 descr="2008112081342154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857488" y="1428736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zh-CN" sz="2800" b="1" dirty="0" smtClean="0"/>
              <a:t>板块一：有梦想事竟成</a:t>
            </a:r>
            <a:endParaRPr lang="zh-CN" altLang="zh-C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358082" y="2500306"/>
            <a:ext cx="615553" cy="30718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B0F0"/>
                </a:solidFill>
              </a:rPr>
              <a:t>钢琴家     郎  朗</a:t>
            </a:r>
            <a:endParaRPr lang="zh-CN" altLang="en-US" sz="2800" b="1" dirty="0">
              <a:solidFill>
                <a:srgbClr val="00B0F0"/>
              </a:solidFill>
            </a:endParaRPr>
          </a:p>
        </p:txBody>
      </p:sp>
      <p:pic>
        <p:nvPicPr>
          <p:cNvPr id="7" name="图片 6" descr="钢琴家 郎朗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2285992"/>
            <a:ext cx="5505450" cy="3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 descr="2008112081342154_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857488" y="1214422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/>
              <a:t>演讲视频：有梦就能出彩</a:t>
            </a:r>
            <a:endParaRPr lang="zh-CN" altLang="zh-CN" sz="2800" dirty="0"/>
          </a:p>
        </p:txBody>
      </p:sp>
      <p:pic>
        <p:nvPicPr>
          <p:cNvPr id="5" name="钢琴家郎朗演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1643050"/>
            <a:ext cx="8143932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" descr="2008112081342154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143136" y="1142984"/>
            <a:ext cx="5143508" cy="13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b="1" dirty="0" smtClean="0"/>
              <a:t>板块二：我是梦想分析师</a:t>
            </a:r>
            <a:endParaRPr lang="zh-CN" altLang="zh-CN" sz="2800" dirty="0" smtClean="0"/>
          </a:p>
          <a:p>
            <a:pPr>
              <a:lnSpc>
                <a:spcPct val="150000"/>
              </a:lnSpc>
            </a:pPr>
            <a:endParaRPr lang="en-US" altLang="zh-CN" sz="2800" b="1" dirty="0"/>
          </a:p>
        </p:txBody>
      </p:sp>
      <p:pic>
        <p:nvPicPr>
          <p:cNvPr id="8" name="图片 7" descr="20141204_105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714488"/>
            <a:ext cx="2357454" cy="2500330"/>
          </a:xfrm>
          <a:prstGeom prst="rect">
            <a:avLst/>
          </a:prstGeom>
        </p:spPr>
      </p:pic>
      <p:pic>
        <p:nvPicPr>
          <p:cNvPr id="9" name="图片 8" descr="20141204_11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1714488"/>
            <a:ext cx="2500312" cy="2500330"/>
          </a:xfrm>
          <a:prstGeom prst="rect">
            <a:avLst/>
          </a:prstGeom>
        </p:spPr>
      </p:pic>
      <p:pic>
        <p:nvPicPr>
          <p:cNvPr id="10" name="图片 9" descr="20141204_1101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714488"/>
            <a:ext cx="2643206" cy="2428892"/>
          </a:xfrm>
          <a:prstGeom prst="rect">
            <a:avLst/>
          </a:prstGeom>
        </p:spPr>
      </p:pic>
      <p:pic>
        <p:nvPicPr>
          <p:cNvPr id="14" name="图片 13" descr="20141204_110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286256"/>
            <a:ext cx="2428892" cy="2286016"/>
          </a:xfrm>
          <a:prstGeom prst="rect">
            <a:avLst/>
          </a:prstGeom>
        </p:spPr>
      </p:pic>
      <p:pic>
        <p:nvPicPr>
          <p:cNvPr id="15" name="图片 14" descr="20141204_1102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4286256"/>
            <a:ext cx="2500330" cy="2286016"/>
          </a:xfrm>
          <a:prstGeom prst="rect">
            <a:avLst/>
          </a:prstGeom>
        </p:spPr>
      </p:pic>
      <p:pic>
        <p:nvPicPr>
          <p:cNvPr id="16" name="图片 15" descr="20141205_1413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7884" y="4214818"/>
            <a:ext cx="2643206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" descr="2008112081342154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143136" y="1142984"/>
            <a:ext cx="5143508" cy="13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b="1" dirty="0" smtClean="0"/>
              <a:t>板块二：我是梦想分析师</a:t>
            </a:r>
            <a:endParaRPr lang="zh-CN" altLang="zh-CN" sz="2800" dirty="0" smtClean="0"/>
          </a:p>
          <a:p>
            <a:pPr>
              <a:lnSpc>
                <a:spcPct val="150000"/>
              </a:lnSpc>
            </a:pPr>
            <a:endParaRPr lang="en-US" altLang="zh-CN" sz="2800" b="1" dirty="0"/>
          </a:p>
        </p:txBody>
      </p:sp>
      <p:pic>
        <p:nvPicPr>
          <p:cNvPr id="8" name="图片 7" descr="20141204_105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2286015" cy="2500330"/>
          </a:xfrm>
          <a:prstGeom prst="rect">
            <a:avLst/>
          </a:prstGeom>
        </p:spPr>
      </p:pic>
      <p:pic>
        <p:nvPicPr>
          <p:cNvPr id="9" name="图片 8" descr="20141204_11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714488"/>
            <a:ext cx="2714644" cy="2428892"/>
          </a:xfrm>
          <a:prstGeom prst="rect">
            <a:avLst/>
          </a:prstGeom>
        </p:spPr>
      </p:pic>
      <p:pic>
        <p:nvPicPr>
          <p:cNvPr id="10" name="图片 9" descr="20141204_1101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714488"/>
            <a:ext cx="2714644" cy="2428892"/>
          </a:xfrm>
          <a:prstGeom prst="rect">
            <a:avLst/>
          </a:prstGeom>
        </p:spPr>
      </p:pic>
      <p:pic>
        <p:nvPicPr>
          <p:cNvPr id="14" name="图片 13" descr="20141204_110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357694"/>
            <a:ext cx="2286016" cy="2214577"/>
          </a:xfrm>
          <a:prstGeom prst="rect">
            <a:avLst/>
          </a:prstGeom>
        </p:spPr>
      </p:pic>
      <p:pic>
        <p:nvPicPr>
          <p:cNvPr id="15" name="图片 14" descr="20141204_1102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286256"/>
            <a:ext cx="2643206" cy="2357454"/>
          </a:xfrm>
          <a:prstGeom prst="rect">
            <a:avLst/>
          </a:prstGeom>
        </p:spPr>
      </p:pic>
      <p:pic>
        <p:nvPicPr>
          <p:cNvPr id="16" name="图片 15" descr="20141205_1413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7884" y="4286256"/>
            <a:ext cx="2714644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1" descr="2008112081342154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143136" y="1142984"/>
            <a:ext cx="5143508" cy="131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b="1" dirty="0" smtClean="0"/>
              <a:t>板块二：我是梦想分析师</a:t>
            </a:r>
            <a:endParaRPr lang="zh-CN" altLang="zh-CN" sz="2800" dirty="0" smtClean="0"/>
          </a:p>
          <a:p>
            <a:pPr>
              <a:lnSpc>
                <a:spcPct val="150000"/>
              </a:lnSpc>
            </a:pPr>
            <a:endParaRPr lang="en-US" altLang="zh-CN" sz="2800" b="1" dirty="0"/>
          </a:p>
        </p:txBody>
      </p:sp>
      <p:pic>
        <p:nvPicPr>
          <p:cNvPr id="8" name="图片 7" descr="20141204_1059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9"/>
            <a:ext cx="2286015" cy="2428892"/>
          </a:xfrm>
          <a:prstGeom prst="rect">
            <a:avLst/>
          </a:prstGeom>
        </p:spPr>
      </p:pic>
      <p:pic>
        <p:nvPicPr>
          <p:cNvPr id="9" name="图片 8" descr="20141204_11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1714488"/>
            <a:ext cx="2714644" cy="2428892"/>
          </a:xfrm>
          <a:prstGeom prst="rect">
            <a:avLst/>
          </a:prstGeom>
        </p:spPr>
      </p:pic>
      <p:pic>
        <p:nvPicPr>
          <p:cNvPr id="10" name="图片 9" descr="20141204_1101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1714488"/>
            <a:ext cx="2714644" cy="2428892"/>
          </a:xfrm>
          <a:prstGeom prst="rect">
            <a:avLst/>
          </a:prstGeom>
        </p:spPr>
      </p:pic>
      <p:pic>
        <p:nvPicPr>
          <p:cNvPr id="14" name="图片 13" descr="20141204_1102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286256"/>
            <a:ext cx="2286016" cy="2286016"/>
          </a:xfrm>
          <a:prstGeom prst="rect">
            <a:avLst/>
          </a:prstGeom>
        </p:spPr>
      </p:pic>
      <p:pic>
        <p:nvPicPr>
          <p:cNvPr id="15" name="图片 14" descr="20141204_1102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286256"/>
            <a:ext cx="2643206" cy="2286016"/>
          </a:xfrm>
          <a:prstGeom prst="rect">
            <a:avLst/>
          </a:prstGeom>
        </p:spPr>
      </p:pic>
      <p:pic>
        <p:nvPicPr>
          <p:cNvPr id="16" name="图片 15" descr="20141205_1413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7884" y="4286256"/>
            <a:ext cx="2714644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503</Words>
  <Application>Microsoft Office PowerPoint</Application>
  <PresentationFormat>全屏显示(4:3)</PresentationFormat>
  <Paragraphs>39</Paragraphs>
  <Slides>15</Slides>
  <Notes>0</Notes>
  <HiddenSlides>0</HiddenSlides>
  <MMClips>6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71</cp:revision>
  <dcterms:created xsi:type="dcterms:W3CDTF">2015-10-22T07:41:13Z</dcterms:created>
  <dcterms:modified xsi:type="dcterms:W3CDTF">2015-10-26T08:22:00Z</dcterms:modified>
</cp:coreProperties>
</file>