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85" r:id="rId3"/>
    <p:sldId id="337" r:id="rId4"/>
    <p:sldId id="369" r:id="rId5"/>
    <p:sldId id="368" r:id="rId6"/>
    <p:sldId id="380" r:id="rId7"/>
    <p:sldId id="371" r:id="rId8"/>
    <p:sldId id="384" r:id="rId9"/>
    <p:sldId id="385" r:id="rId10"/>
    <p:sldId id="386" r:id="rId11"/>
    <p:sldId id="387" r:id="rId12"/>
    <p:sldId id="388" r:id="rId13"/>
    <p:sldId id="390" r:id="rId14"/>
    <p:sldId id="407" r:id="rId15"/>
    <p:sldId id="381" r:id="rId16"/>
    <p:sldId id="396" r:id="rId17"/>
    <p:sldId id="397" r:id="rId18"/>
    <p:sldId id="398" r:id="rId19"/>
    <p:sldId id="399" r:id="rId20"/>
    <p:sldId id="400" r:id="rId21"/>
    <p:sldId id="401" r:id="rId22"/>
    <p:sldId id="403" r:id="rId23"/>
    <p:sldId id="404" r:id="rId24"/>
    <p:sldId id="406" r:id="rId25"/>
    <p:sldId id="392" r:id="rId26"/>
    <p:sldId id="391" r:id="rId27"/>
    <p:sldId id="382" r:id="rId28"/>
    <p:sldId id="378" r:id="rId29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6"/>
  </p:normalViewPr>
  <p:slideViewPr>
    <p:cSldViewPr showGuides="1">
      <p:cViewPr>
        <p:scale>
          <a:sx n="93" d="100"/>
          <a:sy n="93" d="100"/>
        </p:scale>
        <p:origin x="-1314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22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3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</a:rPr>
            </a:fld>
            <a:endParaRPr lang="zh-CN" altLang="en-US" sz="1200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962400" y="1066800"/>
            <a:ext cx="4648200" cy="19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962400" y="3657600"/>
            <a:ext cx="4572000" cy="1676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076950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769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76950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0363" y="685800"/>
            <a:ext cx="2135187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56338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301625" y="6858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4194175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51375" y="1981200"/>
            <a:ext cx="4194175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304800" y="4000500"/>
            <a:ext cx="4194175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51375" y="4000500"/>
            <a:ext cx="4194175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858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94175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51375" y="1981200"/>
            <a:ext cx="4194175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51375" y="4000500"/>
            <a:ext cx="4194175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858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194175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375" y="1981200"/>
            <a:ext cx="4194175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375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/>
          </p:cNvSpPr>
          <p:nvPr>
            <p:ph type="title"/>
          </p:nvPr>
        </p:nvSpPr>
        <p:spPr>
          <a:xfrm>
            <a:off x="301625" y="6858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 noRot="1"/>
          </p:cNvSpPr>
          <p:nvPr>
            <p:ph type="body" idx="1"/>
          </p:nvPr>
        </p:nvSpPr>
        <p:spPr>
          <a:xfrm>
            <a:off x="304800" y="1981200"/>
            <a:ext cx="854075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media" Target="file:///G:\&#35828;&#35838;\&#32431;&#38899;&#20048;%20-%20&#23569;&#20808;&#38431;&#20986;&#26071;&#26354;%20-%20&#32431;&#38899;&#20048;&#29256;.mp3" TargetMode="External"/><Relationship Id="rId3" Type="http://schemas.openxmlformats.org/officeDocument/2006/relationships/audio" Target="file:///G:\&#35828;&#35838;\&#32431;&#38899;&#20048;%20-%20&#23569;&#20808;&#38431;&#20986;&#26071;&#26354;%20-%20&#32431;&#38899;&#20048;&#29256;.mp3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microsoft.com/office/2007/relationships/media" Target="file:///G:\&#35828;&#35838;\&#29233;&#21098;&#36753;-&#25105;&#30340;&#35270;&#39057;.avi" TargetMode="External"/><Relationship Id="rId2" Type="http://schemas.openxmlformats.org/officeDocument/2006/relationships/video" Target="file:///G:\&#35828;&#35838;\&#29233;&#21098;&#36753;-&#25105;&#30340;&#35270;&#39057;.avi" TargetMode="Externa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microsoft.com/office/2007/relationships/media" Target="file:///G:\&#35828;&#35838;\&#20799;&#31461;&#27468;&#26354;%20-%20&#23569;&#20808;&#38431;&#38431;&#27468;&#65288;&#20462;&#25913;&#21518;&#65289;.mp3" TargetMode="External"/><Relationship Id="rId2" Type="http://schemas.openxmlformats.org/officeDocument/2006/relationships/audio" Target="file:///G:\&#35828;&#35838;\&#20799;&#31461;&#27468;&#26354;%20-%20&#23569;&#20808;&#38431;&#38431;&#27468;&#65288;&#20462;&#25913;&#21518;&#65289;.mp3" TargetMode="Externa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6" Type="http://schemas.openxmlformats.org/officeDocument/2006/relationships/image" Target="../media/image23.png"/><Relationship Id="rId5" Type="http://schemas.microsoft.com/office/2007/relationships/media" Target="file:///G:\&#35828;&#35838;\10&#29983;&#38271;&#21543;.mp3" TargetMode="External"/><Relationship Id="rId4" Type="http://schemas.openxmlformats.org/officeDocument/2006/relationships/audio" Target="file:///G:\&#35828;&#35838;\10&#29983;&#38271;&#21543;.mp3" TargetMode="External"/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4.png"/><Relationship Id="rId3" Type="http://schemas.microsoft.com/office/2007/relationships/media" Target="file:///G:\&#35828;&#35838;\&#20799;&#31461;&#27468;&#26354;%20-%20&#36864;&#26071;&#26354;.mp3" TargetMode="External"/><Relationship Id="rId2" Type="http://schemas.openxmlformats.org/officeDocument/2006/relationships/audio" Target="file:///G:\&#35828;&#35838;\&#20799;&#31461;&#27468;&#26354;%20-%20&#36864;&#26071;&#26354;.mp3" TargetMode="External"/><Relationship Id="rId1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microsoft.com/office/2007/relationships/media" Target="file:///G:\&#35828;&#35838;\&#19971;&#24459;%20&#38271;&#24449;&#20276;&#22863;%20&#27611;&#20027;&#24109;&#35799;&#35789;&#19971;&#24459;.mp3" TargetMode="External"/><Relationship Id="rId4" Type="http://schemas.openxmlformats.org/officeDocument/2006/relationships/audio" Target="file:///G:\&#35828;&#35838;\&#19971;&#24459;%20&#38271;&#24449;&#20276;&#22863;%20&#27611;&#20027;&#24109;&#35799;&#35789;&#19971;&#24459;.mp3" TargetMode="External"/><Relationship Id="rId3" Type="http://schemas.openxmlformats.org/officeDocument/2006/relationships/image" Target="../media/image8.jpeg"/><Relationship Id="rId2" Type="http://schemas.openxmlformats.org/officeDocument/2006/relationships/hyperlink" Target="&#32418;&#20891;&#19981;&#24597;&#36828;&#24449;&#38590;-&#38271;&#24449;&#32452;&#27468;.MP3" TargetMode="Externa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6" Type="http://schemas.microsoft.com/office/2007/relationships/media" Target="file:///G:\&#35828;&#35838;\&#20799;&#31461;&#27468;&#26354;%20-%20&#38378;&#38378;&#30340;&#32418;&#26143;%20-%20&#21333;&#26354;&#29256;.mp3" TargetMode="External"/><Relationship Id="rId5" Type="http://schemas.openxmlformats.org/officeDocument/2006/relationships/audio" Target="file:///G:\&#35828;&#35838;\&#20799;&#31461;&#27468;&#26354;%20-%20&#38378;&#38378;&#30340;&#32418;&#26143;%20-%20&#21333;&#26354;&#29256;.mp3" TargetMode="External"/><Relationship Id="rId4" Type="http://schemas.openxmlformats.org/officeDocument/2006/relationships/image" Target="../media/image12.jpeg"/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1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QQ图片201609241709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630"/>
            <a:ext cx="9144000" cy="5387340"/>
          </a:xfrm>
          <a:prstGeom prst="rect">
            <a:avLst/>
          </a:prstGeom>
        </p:spPr>
      </p:pic>
      <p:pic>
        <p:nvPicPr>
          <p:cNvPr id="4" name="纯音乐 - 少先队出旗曲 - 纯音乐版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27236" y="6295921"/>
            <a:ext cx="720080" cy="576064"/>
          </a:xfrm>
          <a:prstGeom prst="rect">
            <a:avLst/>
          </a:prstGeom>
        </p:spPr>
      </p:pic>
      <p:pic>
        <p:nvPicPr>
          <p:cNvPr id="2" name="图片 1" descr="tim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9060" y="1484630"/>
            <a:ext cx="1424940" cy="16071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30375" y="1830070"/>
            <a:ext cx="585787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5</a:t>
            </a:r>
            <a:r>
              <a:rPr lang="zh-CN" altLang="en-US" sz="40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（</a:t>
            </a:r>
            <a:r>
              <a:rPr lang="en-US" altLang="zh-CN" sz="40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r>
              <a:rPr lang="zh-CN" altLang="en-US" sz="40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）中队队会活动</a:t>
            </a:r>
            <a:r>
              <a:rPr lang="en-US" altLang="zh-CN" sz="40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——</a:t>
            </a:r>
            <a:endParaRPr lang="en-US" altLang="zh-CN" sz="40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横卷形 5"/>
          <p:cNvSpPr/>
          <p:nvPr/>
        </p:nvSpPr>
        <p:spPr>
          <a:xfrm>
            <a:off x="2438400" y="3985260"/>
            <a:ext cx="5149850" cy="1224280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接力长征精神，传承领巾梦想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1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515218115106859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1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1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1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爱剪辑-我的视频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47664" y="2276872"/>
            <a:ext cx="6444208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2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72744" y="2322195"/>
            <a:ext cx="7399783" cy="13106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8000" b="1" dirty="0" smtClean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长征知识我来答</a:t>
            </a:r>
            <a:endParaRPr lang="zh-CN" altLang="en-US" sz="8000" b="1" dirty="0">
              <a:blipFill>
                <a:blip r:embed="rId3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11905"/>
            <a:ext cx="275971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4444"/>
            </a:gs>
            <a:gs pos="100000">
              <a:srgbClr val="832B2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1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32080" y="2322195"/>
            <a:ext cx="8960485" cy="10058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000000"/>
                </a:solidFill>
              </a:rPr>
              <a:t>1</a:t>
            </a:r>
            <a:r>
              <a:rPr lang="zh-CN" altLang="en-US" sz="6000" b="1" dirty="0" smtClean="0">
                <a:solidFill>
                  <a:srgbClr val="000000"/>
                </a:solidFill>
              </a:rPr>
              <a:t>、长征起始点在哪里？</a:t>
            </a:r>
            <a:endParaRPr lang="zh-CN" altLang="en-US" sz="6000" b="1" dirty="0" smtClean="0">
              <a:solidFill>
                <a:srgbClr val="000000"/>
              </a:solidFill>
            </a:endParaRPr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1905"/>
            <a:ext cx="275971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rgbClr val="FE4444"/>
            </a:gs>
            <a:gs pos="100000">
              <a:srgbClr val="832B2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1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t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1905"/>
            <a:ext cx="2759710" cy="304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2075" y="1899285"/>
            <a:ext cx="8960485" cy="28346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2</a:t>
            </a:r>
            <a:r>
              <a:rPr lang="zh-CN" altLang="en-US" sz="6000" b="1" dirty="0" smtClean="0">
                <a:solidFill>
                  <a:srgbClr val="000000"/>
                </a:solidFill>
              </a:rPr>
              <a:t>、</a:t>
            </a:r>
            <a:r>
              <a:rPr sz="6000" b="1" dirty="0" smtClean="0">
                <a:solidFill>
                  <a:srgbClr val="000000"/>
                </a:solidFill>
              </a:rPr>
              <a:t>长征路上中央红军翻越的第一座大雪山是</a:t>
            </a:r>
            <a:r>
              <a:rPr lang="zh-CN" sz="6000" b="1" dirty="0" smtClean="0">
                <a:solidFill>
                  <a:srgbClr val="000000"/>
                </a:solidFill>
              </a:rPr>
              <a:t>哪里？</a:t>
            </a:r>
            <a:endParaRPr lang="zh-CN" sz="60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4444"/>
            </a:gs>
            <a:gs pos="100000">
              <a:srgbClr val="832B2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1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t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1905"/>
            <a:ext cx="2759710" cy="304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2075" y="1899285"/>
            <a:ext cx="8960485" cy="19202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3</a:t>
            </a:r>
            <a:r>
              <a:rPr lang="zh-CN" altLang="en-US" sz="6000" b="1" dirty="0" smtClean="0">
                <a:solidFill>
                  <a:srgbClr val="000000"/>
                </a:solidFill>
              </a:rPr>
              <a:t>、</a:t>
            </a:r>
            <a:r>
              <a:rPr sz="6000" b="1" dirty="0" smtClean="0">
                <a:solidFill>
                  <a:srgbClr val="000000"/>
                </a:solidFill>
              </a:rPr>
              <a:t>长征到达西北根据地的第一支红军是</a:t>
            </a:r>
            <a:r>
              <a:rPr lang="zh-CN" sz="6000" b="1" dirty="0" smtClean="0">
                <a:solidFill>
                  <a:srgbClr val="000000"/>
                </a:solidFill>
              </a:rPr>
              <a:t>？</a:t>
            </a:r>
            <a:endParaRPr lang="zh-CN" sz="60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4444"/>
            </a:gs>
            <a:gs pos="100000">
              <a:srgbClr val="832B2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1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t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4640" y="3815715"/>
            <a:ext cx="2499360" cy="28695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2075" y="1899285"/>
            <a:ext cx="8960485" cy="28346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sz="6000" b="1" dirty="0" smtClean="0">
                <a:solidFill>
                  <a:srgbClr val="000000"/>
                </a:solidFill>
              </a:rPr>
              <a:t>4</a:t>
            </a:r>
            <a:r>
              <a:rPr lang="zh-CN" altLang="en-US" sz="6000" b="1" dirty="0" smtClean="0">
                <a:solidFill>
                  <a:srgbClr val="000000"/>
                </a:solidFill>
              </a:rPr>
              <a:t>、</a:t>
            </a:r>
            <a:r>
              <a:rPr sz="6000" b="1" dirty="0" smtClean="0">
                <a:solidFill>
                  <a:srgbClr val="000000"/>
                </a:solidFill>
              </a:rPr>
              <a:t>1935年10月19日，中央红军到达</a:t>
            </a:r>
            <a:r>
              <a:rPr lang="zh-CN" sz="6000" b="1" dirty="0" smtClean="0">
                <a:solidFill>
                  <a:srgbClr val="000000"/>
                </a:solidFill>
              </a:rPr>
              <a:t>哪里</a:t>
            </a:r>
            <a:r>
              <a:rPr sz="6000" b="1" dirty="0" smtClean="0">
                <a:solidFill>
                  <a:srgbClr val="000000"/>
                </a:solidFill>
              </a:rPr>
              <a:t>，胜利完           成二万五千里长征。</a:t>
            </a:r>
            <a:endParaRPr sz="60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4444"/>
            </a:gs>
            <a:gs pos="100000">
              <a:srgbClr val="832B2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1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t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1905"/>
            <a:ext cx="2759710" cy="304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2075" y="1899285"/>
            <a:ext cx="8960485" cy="28346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5</a:t>
            </a:r>
            <a:r>
              <a:rPr lang="zh-CN" altLang="en-US" sz="6000" b="1" dirty="0" smtClean="0">
                <a:solidFill>
                  <a:srgbClr val="000000"/>
                </a:solidFill>
              </a:rPr>
              <a:t>、中央红军长征翻越的最后一座高山是哪一座山？</a:t>
            </a:r>
            <a:endParaRPr lang="zh-CN" altLang="en-US" sz="60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59393"/>
          <p:cNvSpPr>
            <a:spLocks noGrp="1" noRot="1"/>
          </p:cNvSpPr>
          <p:nvPr>
            <p:ph type="title"/>
          </p:nvPr>
        </p:nvSpPr>
        <p:spPr>
          <a:xfrm>
            <a:off x="301625" y="685800"/>
            <a:ext cx="8540750" cy="1143000"/>
          </a:xfrm>
        </p:spPr>
        <p:txBody>
          <a:bodyPr anchor="ctr"/>
          <a:lstStyle/>
          <a:p>
            <a:endParaRPr lang="zh-CN" altLang="en-US" dirty="0">
              <a:latin typeface="+mj-lt"/>
              <a:ea typeface="+mj-ea"/>
              <a:cs typeface="+mj-cs"/>
            </a:endParaRPr>
          </a:p>
        </p:txBody>
      </p:sp>
      <p:pic>
        <p:nvPicPr>
          <p:cNvPr id="59396" name="文本占位符 59395" descr="01"/>
          <p:cNvPicPr>
            <a:picLocks noGrp="1" noChangeAspect="1"/>
          </p:cNvPicPr>
          <p:nvPr>
            <p:ph type="body" idx="1"/>
          </p:nvPr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儿童歌曲 - 少先队队歌（修改后）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43528" y="548680"/>
            <a:ext cx="800472" cy="800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4444"/>
            </a:gs>
            <a:gs pos="100000">
              <a:srgbClr val="832B2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1" cstate="print"/>
          <a:srcRect t="18982"/>
          <a:stretch>
            <a:fillRect/>
          </a:stretch>
        </p:blipFill>
        <p:spPr>
          <a:xfrm>
            <a:off x="635" y="8255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t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1905"/>
            <a:ext cx="2759710" cy="304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2075" y="1899285"/>
            <a:ext cx="8960485" cy="19202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6</a:t>
            </a:r>
            <a:r>
              <a:rPr lang="zh-CN" altLang="en-US" sz="6000" b="1" dirty="0" smtClean="0">
                <a:solidFill>
                  <a:srgbClr val="000000"/>
                </a:solidFill>
              </a:rPr>
              <a:t>、</a:t>
            </a:r>
            <a:r>
              <a:rPr sz="6000" b="1" dirty="0" smtClean="0">
                <a:solidFill>
                  <a:srgbClr val="000000"/>
                </a:solidFill>
              </a:rPr>
              <a:t>红军长征开始后第一仗是</a:t>
            </a:r>
            <a:r>
              <a:rPr lang="zh-CN" sz="6000" b="1" dirty="0" smtClean="0">
                <a:solidFill>
                  <a:srgbClr val="000000"/>
                </a:solidFill>
              </a:rPr>
              <a:t>哪一场战役？</a:t>
            </a:r>
            <a:endParaRPr lang="zh-CN" sz="60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4444"/>
            </a:gs>
            <a:gs pos="100000">
              <a:srgbClr val="832B2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1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t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1905"/>
            <a:ext cx="2759710" cy="304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2075" y="1899285"/>
            <a:ext cx="8960485" cy="19202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7</a:t>
            </a:r>
            <a:r>
              <a:rPr lang="zh-CN" altLang="en-US" sz="6000" b="1" dirty="0" smtClean="0">
                <a:solidFill>
                  <a:srgbClr val="000000"/>
                </a:solidFill>
              </a:rPr>
              <a:t>、今年是共产党成立多少周年？</a:t>
            </a:r>
            <a:endParaRPr lang="zh-CN" sz="60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4444"/>
            </a:gs>
            <a:gs pos="100000">
              <a:srgbClr val="832B2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1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t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1905"/>
            <a:ext cx="2759710" cy="304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2075" y="1899285"/>
            <a:ext cx="8960485" cy="19202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8</a:t>
            </a:r>
            <a:r>
              <a:rPr lang="zh-CN" altLang="en-US" sz="6000" b="1" dirty="0" smtClean="0">
                <a:solidFill>
                  <a:srgbClr val="000000"/>
                </a:solidFill>
              </a:rPr>
              <a:t>、红军长征胜利有什么历史意义呢？</a:t>
            </a:r>
            <a:endParaRPr lang="zh-CN" altLang="en-US" sz="60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1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t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1905"/>
            <a:ext cx="2759710" cy="304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2075" y="1899285"/>
            <a:ext cx="8960485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9</a:t>
            </a:r>
            <a:r>
              <a:rPr lang="zh-CN" altLang="en-US" sz="6000" b="1" dirty="0" smtClean="0">
                <a:solidFill>
                  <a:srgbClr val="000000"/>
                </a:solidFill>
              </a:rPr>
              <a:t>、长征开始的时候红军总共多少人</a:t>
            </a:r>
            <a:r>
              <a:rPr lang="en-US" altLang="zh-CN" sz="6000" b="1" dirty="0" smtClean="0">
                <a:solidFill>
                  <a:srgbClr val="000000"/>
                </a:solidFill>
              </a:rPr>
              <a:t>? </a:t>
            </a:r>
            <a:endParaRPr lang="zh-CN" altLang="en-US" sz="60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1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518648" y="2834640"/>
            <a:ext cx="8106706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准备着，为共产主义事业而奋斗</a:t>
            </a:r>
            <a:endParaRPr lang="en-US" altLang="zh-CN" sz="44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zh-CN" sz="44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时刻准备着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 descr="t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7775"/>
            <a:ext cx="275971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2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586775" y="2346325"/>
            <a:ext cx="797045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8000" b="1" dirty="0" smtClean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歌曲</a:t>
            </a:r>
            <a:r>
              <a:rPr lang="en-US" altLang="zh-CN" sz="8000" b="1" dirty="0" smtClean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《</a:t>
            </a:r>
            <a:r>
              <a:rPr lang="zh-CN" altLang="en-US" sz="8000" b="1" dirty="0" smtClean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生长吧</a:t>
            </a:r>
            <a:r>
              <a:rPr lang="en-US" altLang="zh-CN" sz="8000" b="1" dirty="0" smtClean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》</a:t>
            </a:r>
            <a:endParaRPr lang="zh-CN" altLang="en-US" sz="8000" b="1" dirty="0">
              <a:blipFill>
                <a:blip r:embed="rId3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10生长吧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812360" y="5805264"/>
            <a:ext cx="720080" cy="720080"/>
          </a:xfrm>
          <a:prstGeom prst="rect">
            <a:avLst/>
          </a:prstGeom>
        </p:spPr>
      </p:pic>
      <p:pic>
        <p:nvPicPr>
          <p:cNvPr id="3" name="图片 2" descr="tim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816350"/>
            <a:ext cx="275971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59393"/>
          <p:cNvSpPr>
            <a:spLocks noGrp="1" noRot="1"/>
          </p:cNvSpPr>
          <p:nvPr>
            <p:ph type="title"/>
          </p:nvPr>
        </p:nvSpPr>
        <p:spPr>
          <a:xfrm>
            <a:off x="301625" y="685800"/>
            <a:ext cx="8540750" cy="1143000"/>
          </a:xfrm>
        </p:spPr>
        <p:txBody>
          <a:bodyPr anchor="ctr"/>
          <a:lstStyle/>
          <a:p>
            <a:endParaRPr lang="zh-CN" altLang="en-US" dirty="0">
              <a:latin typeface="+mj-lt"/>
              <a:ea typeface="+mj-ea"/>
              <a:cs typeface="+mj-cs"/>
            </a:endParaRPr>
          </a:p>
        </p:txBody>
      </p:sp>
      <p:pic>
        <p:nvPicPr>
          <p:cNvPr id="59396" name="文本占位符 59395" descr="01"/>
          <p:cNvPicPr>
            <a:picLocks noGrp="1" noChangeAspect="1"/>
          </p:cNvPicPr>
          <p:nvPr>
            <p:ph type="body" idx="1"/>
          </p:nvPr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儿童歌曲 - 退旗曲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172400" y="332656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内容占位符 38915" descr="长征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rcRect t="20088" b="15469"/>
          <a:stretch>
            <a:fillRect/>
          </a:stretch>
        </p:blipFill>
        <p:spPr>
          <a:xfrm>
            <a:off x="537210" y="1484630"/>
            <a:ext cx="8069580" cy="5158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57" name="Picture 5" descr="100697_changzheng-0817001"/>
          <p:cNvPicPr>
            <a:picLocks noChangeAspect="1"/>
          </p:cNvPicPr>
          <p:nvPr/>
        </p:nvPicPr>
        <p:blipFill>
          <a:blip r:embed="rId2" cstate="print"/>
          <a:srcRect t="18982"/>
          <a:stretch>
            <a:fillRect/>
          </a:stretch>
        </p:blipFill>
        <p:spPr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253615" y="1893570"/>
            <a:ext cx="4773930" cy="11887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谢谢大家！</a:t>
            </a:r>
            <a:endParaRPr lang="zh-CN" altLang="en-US" sz="7200" b="1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2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185035" y="2834640"/>
            <a:ext cx="4773930" cy="11887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风雨长征路</a:t>
            </a:r>
            <a:endParaRPr lang="zh-CN" altLang="en-US" sz="7200" b="1">
              <a:blipFill>
                <a:blip r:embed="rId3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5200" y="1604010"/>
            <a:ext cx="238760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《七律·长征》</a:t>
            </a:r>
            <a:endParaRPr lang="zh-CN" altLang="en-US" sz="28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5000"/>
                  </a:srgb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</p:txBody>
      </p:sp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1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文本框 32770">
            <a:hlinkClick r:id="rId2" action="ppaction://hlinkfile"/>
          </p:cNvPr>
          <p:cNvSpPr txBox="1"/>
          <p:nvPr/>
        </p:nvSpPr>
        <p:spPr>
          <a:xfrm>
            <a:off x="528320" y="2173605"/>
            <a:ext cx="3261995" cy="4027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3200" b="1" dirty="0">
                <a:solidFill>
                  <a:srgbClr val="660066"/>
                </a:solidFill>
                <a:latin typeface="华文行楷" pitchFamily="2" charset="-122"/>
                <a:ea typeface="华文行楷" pitchFamily="2" charset="-122"/>
              </a:rPr>
              <a:t>红军不怕远征难</a:t>
            </a:r>
            <a:endParaRPr lang="zh-CN" altLang="en-US" sz="3200" b="1" dirty="0">
              <a:solidFill>
                <a:srgbClr val="660066"/>
              </a:solidFill>
              <a:latin typeface="华文行楷" pitchFamily="2" charset="-122"/>
              <a:ea typeface="华文行楷" pitchFamily="2" charset="-122"/>
            </a:endParaRPr>
          </a:p>
          <a:p>
            <a:pPr lvl="0" algn="l"/>
            <a:r>
              <a:rPr lang="zh-CN" altLang="en-US" sz="3200" b="1" dirty="0">
                <a:solidFill>
                  <a:srgbClr val="660066"/>
                </a:solidFill>
                <a:latin typeface="华文行楷" pitchFamily="2" charset="-122"/>
                <a:ea typeface="华文行楷" pitchFamily="2" charset="-122"/>
              </a:rPr>
              <a:t>万水千山只等闲</a:t>
            </a:r>
            <a:endParaRPr lang="zh-CN" altLang="en-US" sz="3200" b="1" dirty="0">
              <a:solidFill>
                <a:srgbClr val="660066"/>
              </a:solidFill>
              <a:latin typeface="华文行楷" pitchFamily="2" charset="-122"/>
              <a:ea typeface="华文行楷" pitchFamily="2" charset="-122"/>
            </a:endParaRPr>
          </a:p>
          <a:p>
            <a:pPr lvl="0" algn="l"/>
            <a:r>
              <a:rPr lang="zh-CN" altLang="en-US" sz="3200" b="1" dirty="0">
                <a:solidFill>
                  <a:srgbClr val="660066"/>
                </a:solidFill>
                <a:latin typeface="华文行楷" pitchFamily="2" charset="-122"/>
                <a:ea typeface="华文行楷" pitchFamily="2" charset="-122"/>
              </a:rPr>
              <a:t>五岭逶迤腾细浪</a:t>
            </a:r>
            <a:endParaRPr lang="zh-CN" altLang="en-US" sz="3200" b="1" dirty="0">
              <a:solidFill>
                <a:srgbClr val="660066"/>
              </a:solidFill>
              <a:latin typeface="华文行楷" pitchFamily="2" charset="-122"/>
              <a:ea typeface="华文行楷" pitchFamily="2" charset="-122"/>
            </a:endParaRPr>
          </a:p>
          <a:p>
            <a:pPr lvl="0" algn="l"/>
            <a:r>
              <a:rPr lang="zh-CN" altLang="en-US" sz="3200" b="1" dirty="0">
                <a:solidFill>
                  <a:srgbClr val="660066"/>
                </a:solidFill>
                <a:latin typeface="华文行楷" pitchFamily="2" charset="-122"/>
                <a:ea typeface="华文行楷" pitchFamily="2" charset="-122"/>
              </a:rPr>
              <a:t>乌蒙磅礴走泥丸</a:t>
            </a:r>
            <a:endParaRPr lang="zh-CN" altLang="en-US" sz="3200" b="1" dirty="0">
              <a:solidFill>
                <a:srgbClr val="660066"/>
              </a:solidFill>
              <a:latin typeface="华文行楷" pitchFamily="2" charset="-122"/>
              <a:ea typeface="华文行楷" pitchFamily="2" charset="-122"/>
            </a:endParaRPr>
          </a:p>
          <a:p>
            <a:pPr lvl="0" algn="l"/>
            <a:r>
              <a:rPr lang="zh-CN" altLang="en-US" sz="3200" b="1" dirty="0">
                <a:solidFill>
                  <a:srgbClr val="660066"/>
                </a:solidFill>
                <a:latin typeface="华文行楷" pitchFamily="2" charset="-122"/>
                <a:ea typeface="华文行楷" pitchFamily="2" charset="-122"/>
              </a:rPr>
              <a:t>金沙水拍云崖暖</a:t>
            </a:r>
            <a:endParaRPr lang="zh-CN" altLang="en-US" sz="3200" b="1" dirty="0">
              <a:solidFill>
                <a:srgbClr val="660066"/>
              </a:solidFill>
              <a:latin typeface="华文行楷" pitchFamily="2" charset="-122"/>
              <a:ea typeface="华文行楷" pitchFamily="2" charset="-122"/>
            </a:endParaRPr>
          </a:p>
          <a:p>
            <a:pPr lvl="0" algn="l"/>
            <a:r>
              <a:rPr lang="zh-CN" altLang="en-US" sz="3200" b="1" dirty="0">
                <a:solidFill>
                  <a:srgbClr val="660066"/>
                </a:solidFill>
                <a:latin typeface="华文行楷" pitchFamily="2" charset="-122"/>
                <a:ea typeface="华文行楷" pitchFamily="2" charset="-122"/>
              </a:rPr>
              <a:t>大渡桥横铁索寒</a:t>
            </a:r>
            <a:endParaRPr lang="zh-CN" altLang="en-US" sz="3200" b="1" dirty="0">
              <a:solidFill>
                <a:srgbClr val="660066"/>
              </a:solidFill>
              <a:latin typeface="华文行楷" pitchFamily="2" charset="-122"/>
              <a:ea typeface="华文行楷" pitchFamily="2" charset="-122"/>
            </a:endParaRPr>
          </a:p>
          <a:p>
            <a:pPr lvl="0" algn="l"/>
            <a:r>
              <a:rPr lang="zh-CN" altLang="en-US" sz="3200" b="1" dirty="0">
                <a:solidFill>
                  <a:srgbClr val="660066"/>
                </a:solidFill>
                <a:latin typeface="华文行楷" pitchFamily="2" charset="-122"/>
                <a:ea typeface="华文行楷" pitchFamily="2" charset="-122"/>
              </a:rPr>
              <a:t>更喜岷山千里雪</a:t>
            </a:r>
            <a:endParaRPr lang="zh-CN" altLang="en-US" sz="3200" b="1" dirty="0">
              <a:solidFill>
                <a:srgbClr val="660066"/>
              </a:solidFill>
              <a:latin typeface="华文行楷" pitchFamily="2" charset="-122"/>
              <a:ea typeface="华文行楷" pitchFamily="2" charset="-122"/>
            </a:endParaRPr>
          </a:p>
          <a:p>
            <a:pPr lvl="0" algn="l"/>
            <a:r>
              <a:rPr lang="zh-CN" altLang="en-US" sz="3200" b="1" dirty="0">
                <a:solidFill>
                  <a:srgbClr val="660066"/>
                </a:solidFill>
                <a:latin typeface="华文行楷" pitchFamily="2" charset="-122"/>
                <a:ea typeface="华文行楷" pitchFamily="2" charset="-122"/>
              </a:rPr>
              <a:t>三军过后尽开颜</a:t>
            </a:r>
            <a:endParaRPr lang="en-US" altLang="x-none" sz="3200" b="1" dirty="0">
              <a:solidFill>
                <a:srgbClr val="660066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32770" name="图片 32769" descr="长征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4890" y="1484313"/>
            <a:ext cx="4154488" cy="511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七律 长征伴奏 毛主席诗词七律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7504" y="1592288"/>
            <a:ext cx="692968" cy="692968"/>
          </a:xfrm>
          <a:prstGeom prst="rect">
            <a:avLst/>
          </a:prstGeom>
        </p:spPr>
      </p:pic>
      <p:pic>
        <p:nvPicPr>
          <p:cNvPr id="3" name="图片 2" descr="tim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45890" y="2653665"/>
            <a:ext cx="1425575" cy="1551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04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27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2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079421" y="2305686"/>
            <a:ext cx="6984776" cy="12424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 b="1" dirty="0" smtClean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红军歌曲我来唱</a:t>
            </a:r>
            <a:endParaRPr lang="zh-CN" altLang="en-US" sz="7200" b="1" dirty="0">
              <a:blipFill>
                <a:blip r:embed="rId3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13810"/>
            <a:ext cx="2759710" cy="2983230"/>
          </a:xfrm>
          <a:prstGeom prst="rect">
            <a:avLst/>
          </a:prstGeom>
        </p:spPr>
      </p:pic>
      <p:pic>
        <p:nvPicPr>
          <p:cNvPr id="5" name="儿童歌曲 - 闪闪的红星 - 单曲版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6416" y="1628800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2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266825" y="2834640"/>
            <a:ext cx="6610350" cy="11887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聆听英雄的故事</a:t>
            </a:r>
            <a:endParaRPr lang="zh-CN" altLang="en-US" sz="7200" b="1">
              <a:blipFill>
                <a:blip r:embed="rId3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1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79911799246480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1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2336246430217985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697_changzheng-0817001"/>
          <p:cNvPicPr>
            <a:picLocks noChangeAspect="1"/>
          </p:cNvPicPr>
          <p:nvPr/>
        </p:nvPicPr>
        <p:blipFill>
          <a:blip r:embed="rId1" cstate="print"/>
          <a:srcRect t="18982"/>
          <a:stretch>
            <a:fillRect/>
          </a:stretch>
        </p:blipFill>
        <p:spPr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174236857747382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5004048" cy="5373216"/>
          </a:xfrm>
          <a:prstGeom prst="rect">
            <a:avLst/>
          </a:prstGeom>
        </p:spPr>
      </p:pic>
      <p:pic>
        <p:nvPicPr>
          <p:cNvPr id="6" name="图片 5" descr="355142990976362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84784"/>
            <a:ext cx="4572000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古瓶荷花">
  <a:themeElements>
    <a:clrScheme name="古瓶荷花 1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E"/>
      </a:accent4>
      <a:accent5>
        <a:srgbClr val="E2F4FF"/>
      </a:accent5>
      <a:accent6>
        <a:srgbClr val="2D8AE7"/>
      </a:accent6>
      <a:hlink>
        <a:srgbClr val="CC0066"/>
      </a:hlink>
      <a:folHlink>
        <a:srgbClr val="7D7DA9"/>
      </a:folHlink>
    </a:clrScheme>
    <a:fontScheme name="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CDESIGNK</Template>
  <TotalTime>0</TotalTime>
  <Words>338</Words>
  <Application>WPS 演示</Application>
  <PresentationFormat>全屏显示(4:3)</PresentationFormat>
  <Paragraphs>49</Paragraphs>
  <Slides>27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Arial</vt:lpstr>
      <vt:lpstr>宋体</vt:lpstr>
      <vt:lpstr>Wingdings</vt:lpstr>
      <vt:lpstr>Times New Roman</vt:lpstr>
      <vt:lpstr>黑体</vt:lpstr>
      <vt:lpstr>华文行楷</vt:lpstr>
      <vt:lpstr>方正姚体</vt:lpstr>
      <vt:lpstr>微软雅黑</vt:lpstr>
      <vt:lpstr>古瓶荷花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67</cp:revision>
  <dcterms:created xsi:type="dcterms:W3CDTF">2016-09-24T09:37:00Z</dcterms:created>
  <dcterms:modified xsi:type="dcterms:W3CDTF">2016-11-17T01:39:59Z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