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4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3" r:id="rId7"/>
    <p:sldId id="264" r:id="rId8"/>
    <p:sldId id="265" r:id="rId9"/>
    <p:sldId id="266" r:id="rId10"/>
    <p:sldId id="267" r:id="rId11"/>
    <p:sldId id="268" r:id="rId12"/>
    <p:sldId id="270" r:id="rId13"/>
    <p:sldId id="271" r:id="rId14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主题样式 1 - 强调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53" autoAdjust="0"/>
    <p:restoredTop sz="86085" autoAdjust="0"/>
  </p:normalViewPr>
  <p:slideViewPr>
    <p:cSldViewPr>
      <p:cViewPr varScale="1">
        <p:scale>
          <a:sx n="60" d="100"/>
          <a:sy n="60" d="100"/>
        </p:scale>
        <p:origin x="-11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F18879-EE2F-4397-BC57-331F12823900}" type="datetimeFigureOut">
              <a:rPr lang="zh-CN" altLang="en-US" smtClean="0"/>
              <a:pPr/>
              <a:t>2016/10/29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FE74D4-E4D7-4979-AEF7-874250C3EE68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FE74D4-E4D7-4979-AEF7-874250C3EE68}" type="slidenum">
              <a:rPr lang="zh-CN" altLang="en-US" smtClean="0"/>
              <a:pPr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685800" y="3196686"/>
            <a:ext cx="77724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676401"/>
            <a:ext cx="7772400" cy="1538286"/>
          </a:xfrm>
        </p:spPr>
        <p:txBody>
          <a:bodyPr anchor="b"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214686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zh-CN" altLang="en-US" smtClean="0"/>
              <a:t>单击此处编辑母版副标题样式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2016/10/29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2016/10/29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457200" y="1410736"/>
            <a:ext cx="82296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7215206" y="274638"/>
            <a:ext cx="1471594" cy="6011882"/>
          </a:xfrm>
        </p:spPr>
        <p:txBody>
          <a:bodyPr vert="eaVert"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686568" cy="6011882"/>
          </a:xfrm>
        </p:spPr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2016/10/29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2016/10/29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2016/10/29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457200" y="1410736"/>
            <a:ext cx="82296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73152" y="6400800"/>
            <a:ext cx="3200400" cy="283800"/>
          </a:xfrm>
        </p:spPr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2016/10/29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5330952" y="6400800"/>
            <a:ext cx="3733800" cy="283800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685800" y="3143248"/>
            <a:ext cx="77724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143248"/>
            <a:ext cx="7772400" cy="1362075"/>
          </a:xfrm>
        </p:spPr>
        <p:txBody>
          <a:bodyPr anchor="t"/>
          <a:lstStyle>
            <a:lvl1pPr algn="ctr">
              <a:defRPr sz="4000" b="0" cap="all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1643061"/>
            <a:ext cx="7772400" cy="1500187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2016/10/29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457200" y="1410736"/>
            <a:ext cx="82296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2016/10/29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457200" y="1410736"/>
            <a:ext cx="82296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20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2pPr>
            <a:lvl3pPr marL="914400" indent="0">
              <a:buNone/>
              <a:defRPr sz="18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3pPr>
            <a:lvl4pPr marL="1371600" indent="0">
              <a:buNone/>
              <a:defRPr sz="16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4pPr>
            <a:lvl5pPr marL="1828800" indent="0">
              <a:buNone/>
              <a:defRPr sz="16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20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2pPr>
            <a:lvl3pPr marL="914400" indent="0">
              <a:buNone/>
              <a:defRPr sz="18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3pPr>
            <a:lvl4pPr marL="1371600" indent="0">
              <a:buNone/>
              <a:defRPr sz="16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4pPr>
            <a:lvl5pPr marL="1828800" indent="0">
              <a:buNone/>
              <a:defRPr sz="16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2016/10/29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457200" y="1410736"/>
            <a:ext cx="82296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2016/10/29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10/29/2016</a:t>
            </a:fld>
            <a:endParaRPr 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2786050" y="1053546"/>
            <a:ext cx="59040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786050" y="228600"/>
            <a:ext cx="5900752" cy="842946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786050" y="1142984"/>
            <a:ext cx="5900750" cy="514353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5" y="1142984"/>
            <a:ext cx="2257408" cy="5143536"/>
          </a:xfrm>
        </p:spPr>
        <p:txBody>
          <a:bodyPr anchor="ctr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2016/10/29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6400800" cy="685800"/>
          </a:xfrm>
        </p:spPr>
        <p:txBody>
          <a:bodyPr anchor="ctr"/>
          <a:lstStyle>
            <a:lvl1pPr algn="l">
              <a:defRPr sz="2400" b="0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701552" y="1143000"/>
            <a:ext cx="7223248" cy="3980172"/>
          </a:xfrm>
          <a:prstGeom prst="roundRect">
            <a:avLst>
              <a:gd name="adj" fmla="val 18278"/>
            </a:avLst>
          </a:prstGeom>
          <a:solidFill>
            <a:schemeClr val="accent1">
              <a:tint val="40000"/>
            </a:schemeClr>
          </a:solidFill>
          <a:ln w="50800" cap="rnd">
            <a:gradFill flip="none" rotWithShape="1">
              <a:gsLst>
                <a:gs pos="0">
                  <a:schemeClr val="accent1">
                    <a:shade val="50000"/>
                  </a:schemeClr>
                </a:gs>
                <a:gs pos="20000">
                  <a:schemeClr val="accent2">
                    <a:shade val="50000"/>
                  </a:schemeClr>
                </a:gs>
                <a:gs pos="40000">
                  <a:schemeClr val="accent3">
                    <a:shade val="50000"/>
                  </a:schemeClr>
                </a:gs>
                <a:gs pos="60000">
                  <a:schemeClr val="accent4">
                    <a:shade val="50000"/>
                  </a:schemeClr>
                </a:gs>
                <a:gs pos="80000">
                  <a:schemeClr val="accent5">
                    <a:shade val="50000"/>
                  </a:schemeClr>
                </a:gs>
                <a:gs pos="100000">
                  <a:schemeClr val="accent6">
                    <a:shade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round/>
          </a:ln>
          <a:effectLst>
            <a:outerShdw blurRad="50800" dist="38100" dir="5400000" algn="tl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0" lang="zh-CN" altLang="en-US" smtClean="0"/>
              <a:t>单击图标添加图片</a:t>
            </a:r>
            <a:endParaRPr kumimoji="0"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62200" y="5410200"/>
            <a:ext cx="5657888" cy="804862"/>
          </a:xfrm>
        </p:spPr>
        <p:txBody>
          <a:bodyPr anchor="ctr"/>
          <a:lstStyle>
            <a:lvl1pPr marL="0" indent="0" algn="r">
              <a:buNone/>
              <a:defRPr sz="1200" b="0"/>
            </a:lvl1pPr>
            <a:lvl2pPr marL="457200" indent="0" algn="r">
              <a:buNone/>
              <a:defRPr sz="1200" b="0"/>
            </a:lvl2pPr>
            <a:lvl3pPr marL="914400" indent="0" algn="r">
              <a:buNone/>
              <a:defRPr sz="1200" b="0"/>
            </a:lvl3pPr>
            <a:lvl4pPr marL="1371600" indent="0" algn="r">
              <a:buNone/>
              <a:defRPr sz="1200" b="0"/>
            </a:lvl4pPr>
            <a:lvl5pPr marL="1828800" indent="0" algn="r">
              <a:buNone/>
              <a:defRPr sz="1200" b="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2016/10/29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0" y="6678000"/>
            <a:ext cx="9144000" cy="180000"/>
          </a:xfrm>
          <a:prstGeom prst="rect">
            <a:avLst/>
          </a:prstGeom>
          <a:gradFill>
            <a:gsLst>
              <a:gs pos="0">
                <a:schemeClr val="accent1">
                  <a:alpha val="50000"/>
                </a:schemeClr>
              </a:gs>
              <a:gs pos="50000">
                <a:schemeClr val="accent1">
                  <a:tint val="2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68632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  <a:p>
            <a:pPr lvl="1" eaLnBrk="1" latinLnBrk="0" hangingPunct="1"/>
            <a:r>
              <a:rPr kumimoji="0" lang="zh-CN" altLang="en-US" smtClean="0"/>
              <a:t>第二级</a:t>
            </a:r>
          </a:p>
          <a:p>
            <a:pPr lvl="2" eaLnBrk="1" latinLnBrk="0" hangingPunct="1"/>
            <a:r>
              <a:rPr kumimoji="0" lang="zh-CN" altLang="en-US" smtClean="0"/>
              <a:t>第三级</a:t>
            </a:r>
          </a:p>
          <a:p>
            <a:pPr lvl="3" eaLnBrk="1" latinLnBrk="0" hangingPunct="1"/>
            <a:r>
              <a:rPr kumimoji="0" lang="zh-CN" altLang="en-US" smtClean="0"/>
              <a:t>第四级</a:t>
            </a:r>
          </a:p>
          <a:p>
            <a:pPr lvl="4" eaLnBrk="1" latinLnBrk="0" hangingPunct="1"/>
            <a:r>
              <a:rPr kumimoji="0"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76200" y="6400800"/>
            <a:ext cx="3200400" cy="283800"/>
          </a:xfrm>
          <a:prstGeom prst="rect">
            <a:avLst/>
          </a:prstGeom>
        </p:spPr>
        <p:txBody>
          <a:bodyPr vert="horz" rtlCol="0" anchor="b"/>
          <a:lstStyle>
            <a:lvl1pPr algn="l" eaLnBrk="1" latinLnBrk="0" hangingPunct="1">
              <a:defRPr kumimoji="0" sz="110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2016/10/29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5334000" y="6400800"/>
            <a:ext cx="3733800" cy="283800"/>
          </a:xfrm>
          <a:prstGeom prst="rect">
            <a:avLst/>
          </a:prstGeom>
        </p:spPr>
        <p:txBody>
          <a:bodyPr vert="horz" rtlCol="0" anchor="ctr"/>
          <a:lstStyle>
            <a:lvl1pPr algn="r" eaLnBrk="1" latinLnBrk="0" hangingPunct="1">
              <a:defRPr kumimoji="0" sz="110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4114800" y="6400800"/>
            <a:ext cx="914400" cy="283464"/>
          </a:xfrm>
          <a:prstGeom prst="rect">
            <a:avLst/>
          </a:prstGeom>
          <a:noFill/>
        </p:spPr>
        <p:txBody>
          <a:bodyPr vert="horz" lIns="45720" rIns="45720" rtlCol="0" anchor="ctr"/>
          <a:lstStyle>
            <a:lvl1pPr algn="ctr" eaLnBrk="1" latinLnBrk="0" hangingPunct="1">
              <a:defRPr kumimoji="0" sz="1100" b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0" y="0"/>
            <a:ext cx="9144000" cy="108000"/>
          </a:xfrm>
          <a:prstGeom prst="rect">
            <a:avLst/>
          </a:prstGeom>
          <a:gradFill>
            <a:gsLst>
              <a:gs pos="0">
                <a:schemeClr val="accent1">
                  <a:alpha val="50000"/>
                </a:schemeClr>
              </a:gs>
              <a:gs pos="50000">
                <a:schemeClr val="accent1">
                  <a:tint val="2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5" r:id="rId1"/>
    <p:sldLayoutId id="2147483736" r:id="rId2"/>
    <p:sldLayoutId id="2147483737" r:id="rId3"/>
    <p:sldLayoutId id="2147483738" r:id="rId4"/>
    <p:sldLayoutId id="2147483739" r:id="rId5"/>
    <p:sldLayoutId id="2147483740" r:id="rId6"/>
    <p:sldLayoutId id="2147483741" r:id="rId7"/>
    <p:sldLayoutId id="2147483742" r:id="rId8"/>
    <p:sldLayoutId id="2147483743" r:id="rId9"/>
    <p:sldLayoutId id="2147483744" r:id="rId10"/>
    <p:sldLayoutId id="2147483745" r:id="rId11"/>
    <p:sldLayoutId id="2147483672" r:id="rId12"/>
    <p:sldLayoutId id="2147483673" r:id="rId13"/>
  </p:sldLayoutIdLst>
  <p:txStyles>
    <p:titleStyle>
      <a:lvl1pPr algn="ctr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latinLnBrk="0" hangingPunct="1">
        <a:defRPr kumimoji="0">
          <a:solidFill>
            <a:schemeClr val="tx2"/>
          </a:solidFill>
        </a:defRPr>
      </a:lvl2pPr>
      <a:lvl3pPr eaLnBrk="1" latinLnBrk="0" hangingPunct="1">
        <a:defRPr kumimoji="0">
          <a:solidFill>
            <a:schemeClr val="tx2"/>
          </a:solidFill>
        </a:defRPr>
      </a:lvl3pPr>
      <a:lvl4pPr eaLnBrk="1" latinLnBrk="0" hangingPunct="1">
        <a:defRPr kumimoji="0">
          <a:solidFill>
            <a:schemeClr val="tx2"/>
          </a:solidFill>
        </a:defRPr>
      </a:lvl4pPr>
      <a:lvl5pPr eaLnBrk="1" latinLnBrk="0" hangingPunct="1">
        <a:defRPr kumimoji="0">
          <a:solidFill>
            <a:schemeClr val="tx2"/>
          </a:solidFill>
        </a:defRPr>
      </a:lvl5pPr>
      <a:lvl6pPr eaLnBrk="1" latinLnBrk="0" hangingPunct="1">
        <a:defRPr kumimoji="0">
          <a:solidFill>
            <a:schemeClr val="tx2"/>
          </a:solidFill>
        </a:defRPr>
      </a:lvl6pPr>
      <a:lvl7pPr eaLnBrk="1" latinLnBrk="0" hangingPunct="1">
        <a:defRPr kumimoji="0">
          <a:solidFill>
            <a:schemeClr val="tx2"/>
          </a:solidFill>
        </a:defRPr>
      </a:lvl7pPr>
      <a:lvl8pPr eaLnBrk="1" latinLnBrk="0" hangingPunct="1">
        <a:defRPr kumimoji="0">
          <a:solidFill>
            <a:schemeClr val="tx2"/>
          </a:solidFill>
        </a:defRPr>
      </a:lvl8pPr>
      <a:lvl9pPr eaLnBrk="1" latinLnBrk="0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ß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Þ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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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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7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10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87624" y="612854"/>
            <a:ext cx="38164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仿宋" pitchFamily="49" charset="-122"/>
                <a:ea typeface="仿宋" pitchFamily="49" charset="-122"/>
              </a:rPr>
              <a:t>少先队活动课</a:t>
            </a:r>
            <a:endParaRPr lang="zh-CN" altLang="en-US" sz="4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仿宋" pitchFamily="49" charset="-122"/>
              <a:ea typeface="仿宋" pitchFamily="49" charset="-12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03648" y="2420888"/>
            <a:ext cx="662473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800" b="1" dirty="0" smtClean="0">
                <a:ln>
                  <a:solidFill>
                    <a:srgbClr val="FFFF00"/>
                  </a:solidFill>
                </a:ln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华文楷体" pitchFamily="2" charset="-122"/>
              </a:rPr>
              <a:t>养成道德好习惯</a:t>
            </a:r>
            <a:endParaRPr lang="en-US" altLang="zh-CN" sz="4800" b="1" dirty="0" smtClean="0">
              <a:ln>
                <a:solidFill>
                  <a:srgbClr val="FFFF00"/>
                </a:solidFill>
              </a:ln>
              <a:effectLst>
                <a:glow rad="63500">
                  <a:schemeClr val="accent6">
                    <a:satMod val="175000"/>
                    <a:alpha val="40000"/>
                  </a:schemeClr>
                </a:glow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华文楷体" pitchFamily="2" charset="-122"/>
            </a:endParaRPr>
          </a:p>
          <a:p>
            <a:r>
              <a:rPr lang="en-US" altLang="zh-CN" sz="4800" b="1" dirty="0" smtClean="0">
                <a:ln>
                  <a:solidFill>
                    <a:srgbClr val="FFFF00"/>
                  </a:solidFill>
                </a:ln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华文楷体" pitchFamily="2" charset="-122"/>
              </a:rPr>
              <a:t>    ——</a:t>
            </a:r>
            <a:r>
              <a:rPr lang="zh-CN" altLang="en-US" sz="4800" b="1" dirty="0" smtClean="0">
                <a:ln>
                  <a:solidFill>
                    <a:srgbClr val="FFFF00"/>
                  </a:solidFill>
                </a:ln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华文楷体" pitchFamily="2" charset="-122"/>
              </a:rPr>
              <a:t>学会道德判断</a:t>
            </a:r>
            <a:endParaRPr lang="en-US" altLang="zh-CN" sz="4800" b="1" dirty="0">
              <a:ln>
                <a:solidFill>
                  <a:srgbClr val="FFFF00"/>
                </a:solidFill>
              </a:ln>
              <a:effectLst>
                <a:glow rad="63500">
                  <a:schemeClr val="accent6">
                    <a:satMod val="175000"/>
                    <a:alpha val="40000"/>
                  </a:schemeClr>
                </a:glow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华文楷体" pitchFamily="2" charset="-122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214678" y="5357826"/>
            <a:ext cx="52565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 smtClean="0">
                <a:latin typeface="仿宋" pitchFamily="49" charset="-122"/>
                <a:ea typeface="仿宋" pitchFamily="49" charset="-122"/>
              </a:rPr>
              <a:t>  </a:t>
            </a:r>
            <a:r>
              <a:rPr lang="zh-CN" altLang="en-US" sz="2800" b="1" dirty="0" smtClean="0">
                <a:latin typeface="仿宋" pitchFamily="49" charset="-122"/>
                <a:ea typeface="仿宋" pitchFamily="49" charset="-122"/>
              </a:rPr>
              <a:t>拾</a:t>
            </a:r>
            <a:r>
              <a:rPr lang="zh-CN" altLang="en-US" sz="2800" b="1" dirty="0">
                <a:latin typeface="仿宋" pitchFamily="49" charset="-122"/>
                <a:ea typeface="仿宋" pitchFamily="49" charset="-122"/>
              </a:rPr>
              <a:t>回桥</a:t>
            </a:r>
            <a:r>
              <a:rPr lang="zh-CN" altLang="en-US" sz="2800" b="1" dirty="0" smtClean="0">
                <a:latin typeface="仿宋" pitchFamily="49" charset="-122"/>
                <a:ea typeface="仿宋" pitchFamily="49" charset="-122"/>
              </a:rPr>
              <a:t>镇拾回桥中学  张莹莹</a:t>
            </a:r>
            <a:endParaRPr lang="zh-CN" altLang="en-US" sz="2800" b="1" dirty="0">
              <a:latin typeface="仿宋" pitchFamily="49" charset="-122"/>
              <a:ea typeface="仿宋" pitchFamily="49" charset="-122"/>
            </a:endParaRPr>
          </a:p>
        </p:txBody>
      </p:sp>
      <p:pic>
        <p:nvPicPr>
          <p:cNvPr id="6" name="图片 5" descr="11364824[1].jpg"/>
          <p:cNvPicPr>
            <a:picLocks noChangeAspect="1"/>
          </p:cNvPicPr>
          <p:nvPr/>
        </p:nvPicPr>
        <p:blipFill>
          <a:blip r:embed="rId3" cstate="print"/>
          <a:srcRect b="9897"/>
          <a:stretch>
            <a:fillRect/>
          </a:stretch>
        </p:blipFill>
        <p:spPr>
          <a:xfrm>
            <a:off x="6954635" y="0"/>
            <a:ext cx="2189365" cy="264318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151941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2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00100" y="285728"/>
            <a:ext cx="57864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 smtClean="0">
                <a:ea typeface="仿宋" pitchFamily="49" charset="-122"/>
              </a:rPr>
              <a:t>五、故事展示，体验道德判断</a:t>
            </a:r>
            <a:endParaRPr lang="zh-CN" altLang="en-US" sz="3200" b="1" dirty="0">
              <a:ea typeface="仿宋" pitchFamily="49" charset="-12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42976" y="928670"/>
            <a:ext cx="20717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 smtClean="0">
                <a:solidFill>
                  <a:srgbClr val="002060"/>
                </a:solidFill>
              </a:rPr>
              <a:t>故事二：</a:t>
            </a:r>
            <a:endParaRPr lang="zh-CN" altLang="en-US" sz="2800" dirty="0">
              <a:solidFill>
                <a:srgbClr val="002060"/>
              </a:solidFill>
            </a:endParaRPr>
          </a:p>
        </p:txBody>
      </p:sp>
      <p:pic>
        <p:nvPicPr>
          <p:cNvPr id="20482" name="Picture 2" descr="http://photocdn.sohu.com/20111128/Img32713202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0694" y="1643050"/>
            <a:ext cx="3429024" cy="3500462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928662" y="1571612"/>
            <a:ext cx="4429156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        </a:t>
            </a:r>
            <a:r>
              <a:rPr lang="zh-CN" altLang="en-US" sz="2200" dirty="0" smtClean="0">
                <a:solidFill>
                  <a:srgbClr val="002060"/>
                </a:solidFill>
              </a:rPr>
              <a:t>孟佩杰，女，</a:t>
            </a:r>
            <a:r>
              <a:rPr lang="en-US" altLang="zh-CN" sz="2200" dirty="0" smtClean="0">
                <a:solidFill>
                  <a:srgbClr val="002060"/>
                </a:solidFill>
              </a:rPr>
              <a:t>1991</a:t>
            </a:r>
            <a:r>
              <a:rPr lang="zh-CN" altLang="en-US" sz="2200" dirty="0" smtClean="0">
                <a:solidFill>
                  <a:srgbClr val="002060"/>
                </a:solidFill>
              </a:rPr>
              <a:t>年</a:t>
            </a:r>
            <a:r>
              <a:rPr lang="en-US" altLang="zh-CN" sz="2200" dirty="0" smtClean="0">
                <a:solidFill>
                  <a:srgbClr val="002060"/>
                </a:solidFill>
              </a:rPr>
              <a:t>11</a:t>
            </a:r>
            <a:r>
              <a:rPr lang="zh-CN" altLang="en-US" sz="2200" dirty="0" smtClean="0">
                <a:solidFill>
                  <a:srgbClr val="002060"/>
                </a:solidFill>
              </a:rPr>
              <a:t>月生。</a:t>
            </a:r>
            <a:r>
              <a:rPr lang="en-US" altLang="zh-CN" sz="2200" dirty="0" smtClean="0">
                <a:solidFill>
                  <a:srgbClr val="002060"/>
                </a:solidFill>
              </a:rPr>
              <a:t>2009</a:t>
            </a:r>
            <a:r>
              <a:rPr lang="zh-CN" altLang="en-US" sz="2200" dirty="0" smtClean="0">
                <a:solidFill>
                  <a:srgbClr val="002060"/>
                </a:solidFill>
              </a:rPr>
              <a:t>年，孟佩杰被距离家乡百公里外的山西师范大学临汾学院录取，不放心瘫痪在床的养母，她决定“带着母亲上大学”，在学校附近租了房子，继续悉心照料着养母。</a:t>
            </a:r>
            <a:r>
              <a:rPr lang="en-US" altLang="zh-CN" sz="2200" dirty="0" smtClean="0">
                <a:solidFill>
                  <a:srgbClr val="002060"/>
                </a:solidFill>
              </a:rPr>
              <a:t>2009</a:t>
            </a:r>
            <a:r>
              <a:rPr lang="zh-CN" altLang="en-US" sz="2200" dirty="0" smtClean="0">
                <a:solidFill>
                  <a:srgbClr val="002060"/>
                </a:solidFill>
              </a:rPr>
              <a:t>年，临汾市委授予孟佩杰母女文明和谐家庭荣誉称号；</a:t>
            </a:r>
            <a:r>
              <a:rPr lang="en-US" altLang="zh-CN" sz="2200" dirty="0" smtClean="0">
                <a:solidFill>
                  <a:srgbClr val="002060"/>
                </a:solidFill>
              </a:rPr>
              <a:t>2010</a:t>
            </a:r>
            <a:r>
              <a:rPr lang="zh-CN" altLang="en-US" sz="2200" dirty="0" smtClean="0">
                <a:solidFill>
                  <a:srgbClr val="002060"/>
                </a:solidFill>
              </a:rPr>
              <a:t>年，孟佩杰成为临汾市年龄最小的十佳道德模范。</a:t>
            </a:r>
            <a:endParaRPr lang="zh-CN" altLang="en-US" sz="2200" dirty="0">
              <a:solidFill>
                <a:srgbClr val="00206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28596" y="5214950"/>
            <a:ext cx="871540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 smtClean="0">
                <a:solidFill>
                  <a:srgbClr val="FF0000"/>
                </a:solidFill>
              </a:rPr>
              <a:t>提问：你读了这则故事有何感想？又该怎样对待自己                  的父母呢？</a:t>
            </a:r>
            <a:endParaRPr lang="zh-CN" altLang="en-US" sz="2800" dirty="0">
              <a:solidFill>
                <a:srgbClr val="FF0000"/>
              </a:solidFill>
            </a:endParaRPr>
          </a:p>
        </p:txBody>
      </p:sp>
      <p:pic>
        <p:nvPicPr>
          <p:cNvPr id="8" name="图片 7" descr="11364824[1].jpg"/>
          <p:cNvPicPr>
            <a:picLocks noChangeAspect="1"/>
          </p:cNvPicPr>
          <p:nvPr/>
        </p:nvPicPr>
        <p:blipFill>
          <a:blip r:embed="rId4" cstate="print"/>
          <a:srcRect b="9897"/>
          <a:stretch>
            <a:fillRect/>
          </a:stretch>
        </p:blipFill>
        <p:spPr>
          <a:xfrm>
            <a:off x="7500958" y="0"/>
            <a:ext cx="1643042" cy="16430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4" presetClass="entr" presetSubtype="0" accel="10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  <p:bldP spid="7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 cstate="print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00100" y="285728"/>
            <a:ext cx="75009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 smtClean="0">
                <a:latin typeface="仿宋" pitchFamily="49" charset="-122"/>
                <a:ea typeface="仿宋" pitchFamily="49" charset="-122"/>
              </a:rPr>
              <a:t>六、讨论：怎样做好道德判断？</a:t>
            </a:r>
            <a:endParaRPr lang="zh-CN" altLang="en-US" sz="3200" b="1" dirty="0">
              <a:latin typeface="仿宋" pitchFamily="49" charset="-122"/>
              <a:ea typeface="仿宋" pitchFamily="49" charset="-122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286248" y="1571612"/>
            <a:ext cx="46434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>
                <a:solidFill>
                  <a:srgbClr val="002060"/>
                </a:solidFill>
                <a:latin typeface="华文细黑" pitchFamily="2" charset="-122"/>
                <a:ea typeface="华文细黑" pitchFamily="2" charset="-122"/>
              </a:rPr>
              <a:t>1</a:t>
            </a:r>
            <a:r>
              <a:rPr lang="zh-CN" altLang="en-US" sz="2800" dirty="0" smtClean="0">
                <a:solidFill>
                  <a:srgbClr val="002060"/>
                </a:solidFill>
                <a:latin typeface="华文细黑" pitchFamily="2" charset="-122"/>
                <a:ea typeface="华文细黑" pitchFamily="2" charset="-122"/>
              </a:rPr>
              <a:t>、少先队发言。</a:t>
            </a:r>
            <a:r>
              <a:rPr lang="en-US" altLang="zh-CN" dirty="0" smtClean="0"/>
              <a:t> </a:t>
            </a:r>
          </a:p>
        </p:txBody>
      </p:sp>
      <p:pic>
        <p:nvPicPr>
          <p:cNvPr id="23554" name="Picture 2" descr="http://news.xinhuanet.com/photo/2011-12/22/122469382_11n.jpg"/>
          <p:cNvPicPr>
            <a:picLocks noChangeAspect="1" noChangeArrowheads="1"/>
          </p:cNvPicPr>
          <p:nvPr/>
        </p:nvPicPr>
        <p:blipFill>
          <a:blip r:embed="rId3" cstate="print"/>
          <a:srcRect l="1852" t="1735" r="3704" b="9786"/>
          <a:stretch>
            <a:fillRect/>
          </a:stretch>
        </p:blipFill>
        <p:spPr bwMode="auto">
          <a:xfrm>
            <a:off x="500034" y="1643050"/>
            <a:ext cx="3643338" cy="3643338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4286248" y="2071678"/>
            <a:ext cx="42148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>
                <a:solidFill>
                  <a:srgbClr val="002060"/>
                </a:solidFill>
                <a:latin typeface="华文细黑" pitchFamily="2" charset="-122"/>
                <a:ea typeface="华文细黑" pitchFamily="2" charset="-122"/>
              </a:rPr>
              <a:t>2</a:t>
            </a:r>
            <a:r>
              <a:rPr lang="zh-CN" altLang="en-US" sz="2800" dirty="0" smtClean="0">
                <a:solidFill>
                  <a:srgbClr val="002060"/>
                </a:solidFill>
                <a:latin typeface="华文细黑" pitchFamily="2" charset="-122"/>
                <a:ea typeface="华文细黑" pitchFamily="2" charset="-122"/>
              </a:rPr>
              <a:t>、辅导员总结：</a:t>
            </a:r>
            <a:endParaRPr lang="en-US" altLang="zh-CN" sz="2800" dirty="0" smtClean="0">
              <a:solidFill>
                <a:srgbClr val="002060"/>
              </a:solidFill>
              <a:latin typeface="华文细黑" pitchFamily="2" charset="-122"/>
              <a:ea typeface="华文细黑" pitchFamily="2" charset="-122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429124" y="3857628"/>
            <a:ext cx="392909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zh-CN" altLang="en-US" dirty="0" smtClean="0">
                <a:solidFill>
                  <a:srgbClr val="002060"/>
                </a:solidFill>
                <a:latin typeface="华文细黑" pitchFamily="2" charset="-122"/>
                <a:ea typeface="华文细黑" pitchFamily="2" charset="-122"/>
              </a:rPr>
              <a:t>（</a:t>
            </a:r>
            <a:r>
              <a:rPr lang="en-US" altLang="zh-CN" sz="2800" dirty="0" smtClean="0">
                <a:solidFill>
                  <a:srgbClr val="002060"/>
                </a:solidFill>
                <a:latin typeface="华文细黑" pitchFamily="2" charset="-122"/>
                <a:ea typeface="华文细黑" pitchFamily="2" charset="-122"/>
              </a:rPr>
              <a:t>2</a:t>
            </a:r>
            <a:r>
              <a:rPr lang="zh-CN" altLang="en-US" sz="2800" dirty="0" smtClean="0">
                <a:solidFill>
                  <a:srgbClr val="002060"/>
                </a:solidFill>
                <a:latin typeface="华文细黑" pitchFamily="2" charset="-122"/>
                <a:ea typeface="华文细黑" pitchFamily="2" charset="-122"/>
              </a:rPr>
              <a:t>）我们要注重培养我们的道德观念，必须注意到知、情、意、   行的统一</a:t>
            </a:r>
            <a:endParaRPr lang="en-US" altLang="zh-CN" sz="2800" dirty="0" smtClean="0">
              <a:solidFill>
                <a:srgbClr val="002060"/>
              </a:solidFill>
              <a:latin typeface="华文细黑" pitchFamily="2" charset="-122"/>
              <a:ea typeface="华文细黑" pitchFamily="2" charset="-122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286248" y="2571744"/>
            <a:ext cx="421484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 smtClean="0">
                <a:solidFill>
                  <a:srgbClr val="002060"/>
                </a:solidFill>
                <a:latin typeface="华文细黑" pitchFamily="2" charset="-122"/>
                <a:ea typeface="华文细黑" pitchFamily="2" charset="-122"/>
              </a:rPr>
              <a:t>（</a:t>
            </a:r>
            <a:r>
              <a:rPr lang="en-US" altLang="zh-CN" sz="2800" dirty="0" smtClean="0">
                <a:solidFill>
                  <a:srgbClr val="002060"/>
                </a:solidFill>
                <a:latin typeface="华文细黑" pitchFamily="2" charset="-122"/>
                <a:ea typeface="华文细黑" pitchFamily="2" charset="-122"/>
              </a:rPr>
              <a:t>1</a:t>
            </a:r>
            <a:r>
              <a:rPr lang="zh-CN" altLang="en-US" sz="2800" dirty="0" smtClean="0">
                <a:solidFill>
                  <a:srgbClr val="002060"/>
                </a:solidFill>
                <a:latin typeface="华文细黑" pitchFamily="2" charset="-122"/>
                <a:ea typeface="华文细黑" pitchFamily="2" charset="-122"/>
              </a:rPr>
              <a:t>）我们要做到“勿以善小而不为，勿以恶小而为之”。</a:t>
            </a:r>
            <a:endParaRPr lang="en-US" altLang="zh-CN" sz="2800" dirty="0" smtClean="0">
              <a:solidFill>
                <a:srgbClr val="002060"/>
              </a:solidFill>
              <a:latin typeface="华文细黑" pitchFamily="2" charset="-122"/>
              <a:ea typeface="华文细黑" pitchFamily="2" charset="-122"/>
            </a:endParaRPr>
          </a:p>
        </p:txBody>
      </p:sp>
      <p:pic>
        <p:nvPicPr>
          <p:cNvPr id="10" name="图片 9" descr="11364824[1].jpg"/>
          <p:cNvPicPr>
            <a:picLocks noChangeAspect="1"/>
          </p:cNvPicPr>
          <p:nvPr/>
        </p:nvPicPr>
        <p:blipFill>
          <a:blip r:embed="rId4" cstate="print"/>
          <a:srcRect b="9897"/>
          <a:stretch>
            <a:fillRect/>
          </a:stretch>
        </p:blipFill>
        <p:spPr>
          <a:xfrm>
            <a:off x="7358082" y="0"/>
            <a:ext cx="1785918" cy="178592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10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 tmFilter="0,0; .5, 1; 1, 1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 tmFilter="0,0; .5, 1; 1, 1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7" grpId="0"/>
      <p:bldP spid="8" grpId="0" build="allAtOnce"/>
      <p:bldP spid="9" grpId="0" build="allAtOnce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214414" y="2857496"/>
            <a:ext cx="735811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3200" dirty="0" smtClean="0">
                <a:solidFill>
                  <a:srgbClr val="C00000"/>
                </a:solidFill>
              </a:rPr>
              <a:t>       我是中国少年先锋队队员。我在队旗下宣誓：我决心遵照中国共产党的教导，好好学习，好好工作，好好劳动，准备</a:t>
            </a:r>
            <a:r>
              <a:rPr lang="en-US" altLang="zh-CN" sz="3200" dirty="0" smtClean="0">
                <a:solidFill>
                  <a:srgbClr val="C00000"/>
                </a:solidFill>
              </a:rPr>
              <a:t>:</a:t>
            </a:r>
            <a:r>
              <a:rPr lang="zh-CN" altLang="en-US" sz="3200" dirty="0" smtClean="0">
                <a:solidFill>
                  <a:srgbClr val="C00000"/>
                </a:solidFill>
              </a:rPr>
              <a:t>着为共产主义事业，贡献出一切力量！</a:t>
            </a:r>
            <a:endParaRPr lang="zh-CN" altLang="en-US" sz="3200" dirty="0">
              <a:solidFill>
                <a:srgbClr val="C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000232" y="1643050"/>
            <a:ext cx="492922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800" b="1" dirty="0" smtClean="0">
                <a:ln w="17780" cmpd="sng">
                  <a:solidFill>
                    <a:schemeClr val="bg2"/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入  队  誓  词</a:t>
            </a:r>
            <a:endParaRPr lang="zh-CN" altLang="en-US" sz="4800" b="1" dirty="0">
              <a:ln w="17780" cmpd="sng">
                <a:solidFill>
                  <a:schemeClr val="bg2"/>
                </a:solidFill>
                <a:prstDash val="solid"/>
                <a:miter lim="800000"/>
              </a:ln>
              <a:solidFill>
                <a:srgbClr val="C00000"/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14414" y="285728"/>
            <a:ext cx="6858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 smtClean="0">
                <a:latin typeface="仿宋" pitchFamily="49" charset="-122"/>
                <a:ea typeface="仿宋" pitchFamily="49" charset="-122"/>
              </a:rPr>
              <a:t>七、大家宣誓</a:t>
            </a:r>
            <a:endParaRPr lang="zh-CN" altLang="en-US" sz="3200" b="1" dirty="0">
              <a:latin typeface="仿宋" pitchFamily="49" charset="-122"/>
              <a:ea typeface="仿宋" pitchFamily="49" charset="-122"/>
            </a:endParaRPr>
          </a:p>
        </p:txBody>
      </p:sp>
      <p:pic>
        <p:nvPicPr>
          <p:cNvPr id="6" name="图片 5" descr="11364824[1].jpg"/>
          <p:cNvPicPr>
            <a:picLocks noChangeAspect="1"/>
          </p:cNvPicPr>
          <p:nvPr/>
        </p:nvPicPr>
        <p:blipFill>
          <a:blip r:embed="rId3" cstate="print"/>
          <a:srcRect b="9091"/>
          <a:stretch>
            <a:fillRect/>
          </a:stretch>
        </p:blipFill>
        <p:spPr>
          <a:xfrm>
            <a:off x="6613205" y="0"/>
            <a:ext cx="2530795" cy="285749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800" decel="100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800" decel="100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800" decel="100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85852" y="500042"/>
            <a:ext cx="54292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 smtClean="0">
                <a:ea typeface="仿宋" pitchFamily="49" charset="-122"/>
              </a:rPr>
              <a:t>八、敬队礼、退旗</a:t>
            </a:r>
            <a:endParaRPr lang="zh-CN" altLang="en-US" sz="3200" b="1" dirty="0">
              <a:ea typeface="仿宋" pitchFamily="49" charset="-122"/>
            </a:endParaRPr>
          </a:p>
        </p:txBody>
      </p:sp>
      <p:pic>
        <p:nvPicPr>
          <p:cNvPr id="3" name="图片 2" descr="11364824[1].jpg"/>
          <p:cNvPicPr>
            <a:picLocks noChangeAspect="1"/>
          </p:cNvPicPr>
          <p:nvPr/>
        </p:nvPicPr>
        <p:blipFill>
          <a:blip r:embed="rId3" cstate="print"/>
          <a:srcRect b="9091"/>
          <a:stretch>
            <a:fillRect/>
          </a:stretch>
        </p:blipFill>
        <p:spPr>
          <a:xfrm>
            <a:off x="6643701" y="0"/>
            <a:ext cx="2500299" cy="2500306"/>
          </a:xfrm>
          <a:prstGeom prst="rect">
            <a:avLst/>
          </a:prstGeom>
        </p:spPr>
      </p:pic>
      <p:sp>
        <p:nvSpPr>
          <p:cNvPr id="7" name="矩形 6"/>
          <p:cNvSpPr/>
          <p:nvPr/>
        </p:nvSpPr>
        <p:spPr>
          <a:xfrm>
            <a:off x="928662" y="2928934"/>
            <a:ext cx="714169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zh-CN" altLang="en-US" sz="54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队员们，我们下次再见</a:t>
            </a:r>
            <a:endParaRPr lang="zh-CN" altLang="en-US" sz="5400" b="1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000496" y="2714620"/>
            <a:ext cx="371477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b="1" dirty="0" smtClean="0">
                <a:solidFill>
                  <a:srgbClr val="002060"/>
                </a:solidFill>
                <a:ea typeface="宋体" pitchFamily="2" charset="-122"/>
              </a:rPr>
              <a:t>全体起立，立正，稍息，各小组报告人数</a:t>
            </a:r>
            <a:endParaRPr lang="zh-CN" altLang="en-US" sz="4000" b="1" dirty="0">
              <a:solidFill>
                <a:srgbClr val="002060"/>
              </a:solidFill>
              <a:ea typeface="宋体" pitchFamily="2" charset="-12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71538" y="500042"/>
            <a:ext cx="54292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 smtClean="0">
                <a:latin typeface="仿宋" pitchFamily="49" charset="-122"/>
                <a:ea typeface="仿宋" pitchFamily="49" charset="-122"/>
              </a:rPr>
              <a:t>一、列队集合</a:t>
            </a:r>
            <a:endParaRPr lang="zh-CN" altLang="en-US" sz="3200" b="1" dirty="0">
              <a:latin typeface="仿宋" pitchFamily="49" charset="-122"/>
              <a:ea typeface="仿宋" pitchFamily="49" charset="-122"/>
            </a:endParaRPr>
          </a:p>
        </p:txBody>
      </p:sp>
      <p:pic>
        <p:nvPicPr>
          <p:cNvPr id="5" name="图片 4" descr="11364824[1].jpg"/>
          <p:cNvPicPr>
            <a:picLocks noChangeAspect="1"/>
          </p:cNvPicPr>
          <p:nvPr/>
        </p:nvPicPr>
        <p:blipFill>
          <a:blip r:embed="rId3" cstate="print"/>
          <a:srcRect b="9091"/>
          <a:stretch>
            <a:fillRect/>
          </a:stretch>
        </p:blipFill>
        <p:spPr>
          <a:xfrm>
            <a:off x="6858016" y="0"/>
            <a:ext cx="2285984" cy="2643182"/>
          </a:xfrm>
          <a:prstGeom prst="rect">
            <a:avLst/>
          </a:prstGeom>
        </p:spPr>
      </p:pic>
      <p:pic>
        <p:nvPicPr>
          <p:cNvPr id="6" name="图片 5" descr="t019cc35941f40ffa72[1]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42910" y="1571612"/>
            <a:ext cx="3214710" cy="414340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85032029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28662" y="428604"/>
            <a:ext cx="62151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 smtClean="0">
                <a:ea typeface="宋体" pitchFamily="2" charset="-122"/>
              </a:rPr>
              <a:t>二、敬队礼、出队旗、唱队歌</a:t>
            </a:r>
            <a:endParaRPr lang="zh-CN" altLang="en-US" sz="3200" b="1" dirty="0">
              <a:ea typeface="宋体" pitchFamily="2" charset="-122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/>
        </p:blipFill>
        <p:spPr>
          <a:xfrm>
            <a:off x="428596" y="1571612"/>
            <a:ext cx="4071966" cy="4214842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图片 3" descr="t010dbefb4dd3f5879c[1]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429124" y="2214554"/>
            <a:ext cx="3857652" cy="3429024"/>
          </a:xfrm>
          <a:prstGeom prst="rect">
            <a:avLst/>
          </a:prstGeom>
        </p:spPr>
      </p:pic>
      <p:pic>
        <p:nvPicPr>
          <p:cNvPr id="5" name="图片 4" descr="11364824[1].jpg"/>
          <p:cNvPicPr>
            <a:picLocks noChangeAspect="1"/>
          </p:cNvPicPr>
          <p:nvPr/>
        </p:nvPicPr>
        <p:blipFill>
          <a:blip r:embed="rId5" cstate="print"/>
          <a:srcRect b="9897"/>
          <a:stretch>
            <a:fillRect/>
          </a:stretch>
        </p:blipFill>
        <p:spPr>
          <a:xfrm>
            <a:off x="7358082" y="0"/>
            <a:ext cx="1785918" cy="207167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880666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nistrator\Desktop\215933_181537005_2.jpg"/>
          <p:cNvPicPr>
            <a:picLocks noChangeAspect="1" noChangeArrowheads="1"/>
          </p:cNvPicPr>
          <p:nvPr/>
        </p:nvPicPr>
        <p:blipFill>
          <a:blip r:embed="rId2" cstate="print"/>
          <a:srcRect l="2048" t="9242" r="2048" b="10590"/>
          <a:stretch>
            <a:fillRect/>
          </a:stretch>
        </p:blipFill>
        <p:spPr bwMode="auto">
          <a:xfrm>
            <a:off x="0" y="0"/>
            <a:ext cx="9144000" cy="68580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57224" y="214290"/>
            <a:ext cx="60722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 smtClean="0">
                <a:ea typeface="仿宋" pitchFamily="49" charset="-122"/>
              </a:rPr>
              <a:t>三、故事导入，揭示主题</a:t>
            </a:r>
            <a:endParaRPr lang="zh-CN" altLang="en-US" sz="3200" b="1" dirty="0">
              <a:ea typeface="仿宋" pitchFamily="49" charset="-122"/>
            </a:endParaRPr>
          </a:p>
        </p:txBody>
      </p:sp>
      <p:pic>
        <p:nvPicPr>
          <p:cNvPr id="3" name="图片 2" descr="t012ac104122b92a573[1]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14348" y="2285992"/>
            <a:ext cx="3286148" cy="3786214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286248" y="2285992"/>
            <a:ext cx="442915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        </a:t>
            </a:r>
            <a:r>
              <a:rPr lang="zh-CN" altLang="en-US" sz="2000" dirty="0" smtClean="0">
                <a:solidFill>
                  <a:srgbClr val="002060"/>
                </a:solidFill>
              </a:rPr>
              <a:t>林肯小时候家里很穷，他就在一家商店作售货员，工作十分认真。一天晚上，林肯在结账的时候发现多收了客人一分钱。他觉得应该把钱还给对方，于是告诉了老板。老板说：“就一分钱，客人不会在乎的，你就自己留着吧。”但是林肯却很坚决：“虽然只是一分钱，但只要是别人的东西，我就不能拿。”老板没办法只得让小林肯去换钱。小林肯花了两个多小时，废了九牛二虎之力才找到了客人，终于把钱还给了客人</a:t>
            </a:r>
            <a:r>
              <a:rPr lang="en-US" altLang="zh-CN" sz="2000" dirty="0" smtClean="0">
                <a:solidFill>
                  <a:srgbClr val="002060"/>
                </a:solidFill>
              </a:rPr>
              <a:t>……</a:t>
            </a:r>
            <a:endParaRPr lang="zh-CN" altLang="en-US" sz="2000" dirty="0">
              <a:solidFill>
                <a:srgbClr val="00206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85786" y="1142984"/>
            <a:ext cx="79296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 smtClean="0">
                <a:solidFill>
                  <a:srgbClr val="FF0000"/>
                </a:solidFill>
                <a:latin typeface="+mj-ea"/>
                <a:ea typeface="+mj-ea"/>
              </a:rPr>
              <a:t>主题：养成道德好习惯</a:t>
            </a:r>
            <a:r>
              <a:rPr lang="en-US" altLang="zh-CN" sz="3200" dirty="0" smtClean="0">
                <a:solidFill>
                  <a:srgbClr val="FF0000"/>
                </a:solidFill>
                <a:latin typeface="+mj-ea"/>
                <a:ea typeface="+mj-ea"/>
              </a:rPr>
              <a:t>——</a:t>
            </a:r>
            <a:r>
              <a:rPr lang="zh-CN" altLang="en-US" sz="3200" dirty="0" smtClean="0">
                <a:solidFill>
                  <a:srgbClr val="FF0000"/>
                </a:solidFill>
                <a:latin typeface="+mj-ea"/>
                <a:ea typeface="+mj-ea"/>
              </a:rPr>
              <a:t>学会道德判断</a:t>
            </a:r>
            <a:endParaRPr lang="zh-CN" altLang="en-US" sz="3200" dirty="0">
              <a:solidFill>
                <a:srgbClr val="FF0000"/>
              </a:solidFill>
              <a:latin typeface="+mj-ea"/>
              <a:ea typeface="+mj-ea"/>
            </a:endParaRPr>
          </a:p>
        </p:txBody>
      </p:sp>
      <p:pic>
        <p:nvPicPr>
          <p:cNvPr id="6" name="图片 5" descr="11364824[1].jpg"/>
          <p:cNvPicPr>
            <a:picLocks noChangeAspect="1"/>
          </p:cNvPicPr>
          <p:nvPr/>
        </p:nvPicPr>
        <p:blipFill>
          <a:blip r:embed="rId4" cstate="print"/>
          <a:srcRect b="9897"/>
          <a:stretch>
            <a:fillRect/>
          </a:stretch>
        </p:blipFill>
        <p:spPr>
          <a:xfrm>
            <a:off x="7643834" y="0"/>
            <a:ext cx="1500166" cy="12858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1538" y="500042"/>
            <a:ext cx="72152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 smtClean="0">
                <a:latin typeface="仿宋" pitchFamily="49" charset="-122"/>
                <a:ea typeface="仿宋" pitchFamily="49" charset="-122"/>
              </a:rPr>
              <a:t>四、情境创设，初步形成道德认知</a:t>
            </a:r>
            <a:endParaRPr lang="zh-CN" altLang="en-US" sz="3200" b="1" dirty="0">
              <a:latin typeface="仿宋" pitchFamily="49" charset="-122"/>
              <a:ea typeface="仿宋" pitchFamily="49" charset="-122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928662" y="1357298"/>
          <a:ext cx="5531238" cy="4051738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5531238"/>
              </a:tblGrid>
              <a:tr h="4051738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800" b="1" dirty="0" smtClean="0">
                          <a:latin typeface="仿宋" pitchFamily="49" charset="-122"/>
                          <a:ea typeface="仿宋" pitchFamily="49" charset="-122"/>
                        </a:rPr>
                        <a:t>道德公司招聘简章</a:t>
                      </a:r>
                      <a:endParaRPr lang="en-US" altLang="zh-CN" sz="2800" b="1" dirty="0" smtClean="0">
                        <a:latin typeface="仿宋" pitchFamily="49" charset="-122"/>
                        <a:ea typeface="仿宋" pitchFamily="49" charset="-122"/>
                      </a:endParaRPr>
                    </a:p>
                    <a:p>
                      <a:r>
                        <a:rPr lang="zh-CN" altLang="en-US" sz="2400" b="1" dirty="0" smtClean="0">
                          <a:latin typeface="仿宋" pitchFamily="49" charset="-122"/>
                          <a:ea typeface="仿宋" pitchFamily="49" charset="-122"/>
                        </a:rPr>
                        <a:t>招聘目的</a:t>
                      </a:r>
                      <a:r>
                        <a:rPr lang="zh-CN" altLang="en-US" dirty="0" smtClean="0"/>
                        <a:t>：</a:t>
                      </a:r>
                      <a:endParaRPr lang="en-US" altLang="zh-CN" dirty="0" smtClean="0"/>
                    </a:p>
                    <a:p>
                      <a:r>
                        <a:rPr lang="zh-CN" altLang="en-US" dirty="0" smtClean="0"/>
                        <a:t>为了更好地建立健全完善的道德体系，增强公民的道               德意识，推动社会进步和发展，我们公司特意公开向社会招聘各种道德行为。</a:t>
                      </a:r>
                      <a:endParaRPr lang="en-US" altLang="zh-CN" dirty="0" smtClean="0"/>
                    </a:p>
                    <a:p>
                      <a:pPr algn="just"/>
                      <a:r>
                        <a:rPr lang="zh-CN" altLang="en-US" sz="2400" b="1" dirty="0" smtClean="0">
                          <a:latin typeface="仿宋" pitchFamily="49" charset="-122"/>
                          <a:ea typeface="仿宋" pitchFamily="49" charset="-122"/>
                        </a:rPr>
                        <a:t>招聘对象：</a:t>
                      </a:r>
                      <a:endParaRPr lang="en-US" altLang="zh-CN" sz="2400" b="1" dirty="0" smtClean="0">
                        <a:latin typeface="仿宋" pitchFamily="49" charset="-122"/>
                        <a:ea typeface="仿宋" pitchFamily="49" charset="-122"/>
                      </a:endParaRPr>
                    </a:p>
                    <a:p>
                      <a:pPr algn="just"/>
                      <a:r>
                        <a:rPr lang="zh-CN" altLang="en-US" dirty="0" smtClean="0"/>
                        <a:t>传统美德在日常生活中的各种道德</a:t>
                      </a:r>
                      <a:endParaRPr lang="en-US" altLang="zh-CN" dirty="0" smtClean="0"/>
                    </a:p>
                    <a:p>
                      <a:pPr algn="just"/>
                      <a:r>
                        <a:rPr lang="zh-CN" altLang="en-US" sz="2400" b="1" dirty="0" smtClean="0">
                          <a:latin typeface="仿宋" pitchFamily="49" charset="-122"/>
                          <a:ea typeface="仿宋" pitchFamily="49" charset="-122"/>
                        </a:rPr>
                        <a:t>招聘要求：</a:t>
                      </a:r>
                      <a:endParaRPr lang="en-US" altLang="zh-CN" sz="2400" b="1" dirty="0" smtClean="0">
                        <a:latin typeface="仿宋" pitchFamily="49" charset="-122"/>
                        <a:ea typeface="仿宋" pitchFamily="49" charset="-122"/>
                      </a:endParaRPr>
                    </a:p>
                    <a:p>
                      <a:pPr algn="just"/>
                      <a:r>
                        <a:rPr lang="en-US" altLang="zh-CN" dirty="0" smtClean="0"/>
                        <a:t>1</a:t>
                      </a:r>
                      <a:r>
                        <a:rPr lang="zh-CN" altLang="en-US" dirty="0" smtClean="0"/>
                        <a:t>、应聘者必须健康、正直、积极、向上</a:t>
                      </a:r>
                      <a:endParaRPr lang="en-US" altLang="zh-CN" dirty="0" smtClean="0"/>
                    </a:p>
                    <a:p>
                      <a:pPr algn="just"/>
                      <a:r>
                        <a:rPr lang="en-US" altLang="zh-CN" dirty="0" smtClean="0"/>
                        <a:t>2</a:t>
                      </a:r>
                      <a:r>
                        <a:rPr lang="zh-CN" altLang="en-US" dirty="0" smtClean="0"/>
                        <a:t>、应聘时的表现形式不限，但主题必须是弘扬中华民族传统美德</a:t>
                      </a:r>
                      <a:endParaRPr lang="en-US" altLang="zh-CN" dirty="0" smtClean="0"/>
                    </a:p>
                    <a:p>
                      <a:endParaRPr lang="zh-CN" altLang="en-US" dirty="0"/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pic>
        <p:nvPicPr>
          <p:cNvPr id="15363" name="Picture 3" descr="C:\Users\Administrator\Desktop\t0183faeff20e316185[1].jpg"/>
          <p:cNvPicPr>
            <a:picLocks noChangeAspect="1" noChangeArrowheads="1"/>
          </p:cNvPicPr>
          <p:nvPr/>
        </p:nvPicPr>
        <p:blipFill>
          <a:blip r:embed="rId3" cstate="print"/>
          <a:srcRect b="4545"/>
          <a:stretch>
            <a:fillRect/>
          </a:stretch>
        </p:blipFill>
        <p:spPr bwMode="auto">
          <a:xfrm>
            <a:off x="6858016" y="1357298"/>
            <a:ext cx="2285984" cy="4786346"/>
          </a:xfrm>
          <a:prstGeom prst="rect">
            <a:avLst/>
          </a:prstGeom>
          <a:noFill/>
        </p:spPr>
      </p:pic>
      <p:sp>
        <p:nvSpPr>
          <p:cNvPr id="19" name="椭圆 18"/>
          <p:cNvSpPr/>
          <p:nvPr/>
        </p:nvSpPr>
        <p:spPr>
          <a:xfrm>
            <a:off x="7286644" y="1857364"/>
            <a:ext cx="142876" cy="142876"/>
          </a:xfrm>
          <a:prstGeom prst="ellipse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椭圆 19"/>
          <p:cNvSpPr/>
          <p:nvPr/>
        </p:nvSpPr>
        <p:spPr>
          <a:xfrm>
            <a:off x="7000892" y="1643050"/>
            <a:ext cx="214314" cy="214314"/>
          </a:xfrm>
          <a:prstGeom prst="ellipse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椭圆 20"/>
          <p:cNvSpPr/>
          <p:nvPr/>
        </p:nvSpPr>
        <p:spPr>
          <a:xfrm>
            <a:off x="6643702" y="1500174"/>
            <a:ext cx="214314" cy="285752"/>
          </a:xfrm>
          <a:prstGeom prst="ellipse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8" name="图片 7" descr="11364824[1].jpg"/>
          <p:cNvPicPr>
            <a:picLocks noChangeAspect="1"/>
          </p:cNvPicPr>
          <p:nvPr/>
        </p:nvPicPr>
        <p:blipFill>
          <a:blip r:embed="rId4" cstate="print"/>
          <a:srcRect b="9897"/>
          <a:stretch>
            <a:fillRect/>
          </a:stretch>
        </p:blipFill>
        <p:spPr>
          <a:xfrm>
            <a:off x="7715272" y="0"/>
            <a:ext cx="1428728" cy="15716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500"/>
                                        <p:tgtEl>
                                          <p:spTgt spid="15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9" grpId="0" animBg="1"/>
      <p:bldP spid="20" grpId="0" animBg="1"/>
      <p:bldP spid="2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 cstate="print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 descr="t0150b930abbd795c3e[1]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21046181">
            <a:off x="2214766" y="959515"/>
            <a:ext cx="2397618" cy="2868467"/>
          </a:xfrm>
          <a:prstGeom prst="rect">
            <a:avLst/>
          </a:prstGeom>
        </p:spPr>
      </p:pic>
      <p:pic>
        <p:nvPicPr>
          <p:cNvPr id="4" name="图片 3" descr="t01e6b1a8c0bf36eda0[1]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456104">
            <a:off x="5226738" y="1056672"/>
            <a:ext cx="2099851" cy="2477949"/>
          </a:xfrm>
          <a:prstGeom prst="rect">
            <a:avLst/>
          </a:prstGeom>
        </p:spPr>
      </p:pic>
      <p:pic>
        <p:nvPicPr>
          <p:cNvPr id="8" name="图片 7" descr="t01a431d8cbefb678d8[1].jpg"/>
          <p:cNvPicPr>
            <a:picLocks noChangeAspect="1"/>
          </p:cNvPicPr>
          <p:nvPr/>
        </p:nvPicPr>
        <p:blipFill>
          <a:blip r:embed="rId5" cstate="print"/>
          <a:srcRect b="-2174"/>
          <a:stretch>
            <a:fillRect/>
          </a:stretch>
        </p:blipFill>
        <p:spPr>
          <a:xfrm rot="672980">
            <a:off x="4817772" y="3569940"/>
            <a:ext cx="2104607" cy="3032826"/>
          </a:xfrm>
          <a:prstGeom prst="rect">
            <a:avLst/>
          </a:prstGeom>
        </p:spPr>
      </p:pic>
      <p:pic>
        <p:nvPicPr>
          <p:cNvPr id="2050" name="Picture 2" descr="http://p4.so.qhmsg.com/bdr/_240_/t0189ce99b4808b5ec9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000232" y="3857628"/>
            <a:ext cx="2500330" cy="2643191"/>
          </a:xfrm>
          <a:prstGeom prst="rect">
            <a:avLst/>
          </a:prstGeom>
          <a:noFill/>
        </p:spPr>
      </p:pic>
      <p:sp>
        <p:nvSpPr>
          <p:cNvPr id="11" name="线形标注 2 10"/>
          <p:cNvSpPr/>
          <p:nvPr/>
        </p:nvSpPr>
        <p:spPr>
          <a:xfrm>
            <a:off x="7143768" y="2857496"/>
            <a:ext cx="2000232" cy="612648"/>
          </a:xfrm>
          <a:prstGeom prst="borderCallout2">
            <a:avLst>
              <a:gd name="adj1" fmla="val -9556"/>
              <a:gd name="adj2" fmla="val 50519"/>
              <a:gd name="adj3" fmla="val -6984"/>
              <a:gd name="adj4" fmla="val 51643"/>
              <a:gd name="adj5" fmla="val -124247"/>
              <a:gd name="adj6" fmla="val 6863"/>
            </a:avLst>
          </a:prstGeom>
          <a:solidFill>
            <a:schemeClr val="bg1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800" dirty="0" smtClean="0">
                <a:solidFill>
                  <a:schemeClr val="tx1"/>
                </a:solidFill>
                <a:latin typeface="华文细黑" pitchFamily="2" charset="-122"/>
                <a:ea typeface="华文细黑" pitchFamily="2" charset="-122"/>
              </a:rPr>
              <a:t>友善姐妹花</a:t>
            </a:r>
            <a:endParaRPr lang="zh-CN" altLang="en-US" sz="2800" dirty="0">
              <a:solidFill>
                <a:schemeClr val="tx1"/>
              </a:solidFill>
              <a:latin typeface="华文细黑" pitchFamily="2" charset="-122"/>
              <a:ea typeface="华文细黑" pitchFamily="2" charset="-122"/>
            </a:endParaRPr>
          </a:p>
        </p:txBody>
      </p:sp>
      <p:sp>
        <p:nvSpPr>
          <p:cNvPr id="12" name="线形标注 1 11"/>
          <p:cNvSpPr/>
          <p:nvPr/>
        </p:nvSpPr>
        <p:spPr>
          <a:xfrm>
            <a:off x="7429488" y="4500570"/>
            <a:ext cx="1714512" cy="714380"/>
          </a:xfrm>
          <a:prstGeom prst="borderCallout1">
            <a:avLst>
              <a:gd name="adj1" fmla="val 100405"/>
              <a:gd name="adj2" fmla="val 47758"/>
              <a:gd name="adj3" fmla="val 187534"/>
              <a:gd name="adj4" fmla="val -15345"/>
            </a:avLst>
          </a:prstGeom>
          <a:solidFill>
            <a:schemeClr val="bg1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800" dirty="0" smtClean="0">
                <a:solidFill>
                  <a:schemeClr val="tx1"/>
                </a:solidFill>
                <a:latin typeface="华文细黑" pitchFamily="2" charset="-122"/>
                <a:ea typeface="华文细黑" pitchFamily="2" charset="-122"/>
              </a:rPr>
              <a:t>遵纪守法</a:t>
            </a:r>
            <a:endParaRPr lang="zh-CN" altLang="en-US" sz="2800" dirty="0">
              <a:solidFill>
                <a:schemeClr val="tx1"/>
              </a:solidFill>
              <a:latin typeface="华文细黑" pitchFamily="2" charset="-122"/>
              <a:ea typeface="华文细黑" pitchFamily="2" charset="-122"/>
            </a:endParaRPr>
          </a:p>
        </p:txBody>
      </p:sp>
      <p:sp>
        <p:nvSpPr>
          <p:cNvPr id="14" name="线形标注 1 13"/>
          <p:cNvSpPr/>
          <p:nvPr/>
        </p:nvSpPr>
        <p:spPr>
          <a:xfrm>
            <a:off x="785786" y="1357298"/>
            <a:ext cx="642942" cy="2000264"/>
          </a:xfrm>
          <a:prstGeom prst="borderCallout1">
            <a:avLst>
              <a:gd name="adj1" fmla="val 52856"/>
              <a:gd name="adj2" fmla="val 110287"/>
              <a:gd name="adj3" fmla="val 48944"/>
              <a:gd name="adj4" fmla="val 232012"/>
            </a:avLst>
          </a:prstGeom>
          <a:solidFill>
            <a:schemeClr val="bg1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800" dirty="0" smtClean="0">
                <a:solidFill>
                  <a:schemeClr val="tx1"/>
                </a:solidFill>
                <a:latin typeface="华文细黑" pitchFamily="2" charset="-122"/>
                <a:ea typeface="华文细黑" pitchFamily="2" charset="-122"/>
              </a:rPr>
              <a:t>热爱祖国</a:t>
            </a:r>
            <a:endParaRPr lang="zh-CN" altLang="en-US" sz="2800" dirty="0">
              <a:solidFill>
                <a:schemeClr val="tx1"/>
              </a:solidFill>
              <a:latin typeface="华文细黑" pitchFamily="2" charset="-122"/>
              <a:ea typeface="华文细黑" pitchFamily="2" charset="-122"/>
            </a:endParaRPr>
          </a:p>
        </p:txBody>
      </p:sp>
      <p:sp>
        <p:nvSpPr>
          <p:cNvPr id="15" name="线形标注 1 14"/>
          <p:cNvSpPr/>
          <p:nvPr/>
        </p:nvSpPr>
        <p:spPr>
          <a:xfrm>
            <a:off x="785786" y="3929066"/>
            <a:ext cx="642942" cy="2000264"/>
          </a:xfrm>
          <a:prstGeom prst="borderCallout1">
            <a:avLst>
              <a:gd name="adj1" fmla="val 47562"/>
              <a:gd name="adj2" fmla="val 99371"/>
              <a:gd name="adj3" fmla="val 63196"/>
              <a:gd name="adj4" fmla="val 200840"/>
            </a:avLst>
          </a:prstGeom>
          <a:solidFill>
            <a:schemeClr val="bg1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800" dirty="0" smtClean="0">
                <a:solidFill>
                  <a:schemeClr val="tx1"/>
                </a:solidFill>
                <a:latin typeface="华文细黑" pitchFamily="2" charset="-122"/>
                <a:ea typeface="华文细黑" pitchFamily="2" charset="-122"/>
              </a:rPr>
              <a:t>助人为乐</a:t>
            </a:r>
            <a:endParaRPr lang="zh-CN" altLang="en-US" sz="2800" dirty="0">
              <a:solidFill>
                <a:schemeClr val="tx1"/>
              </a:solidFill>
              <a:latin typeface="华文细黑" pitchFamily="2" charset="-122"/>
              <a:ea typeface="华文细黑" pitchFamily="2" charset="-122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857224" y="285728"/>
            <a:ext cx="70723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 smtClean="0">
                <a:latin typeface="仿宋" pitchFamily="49" charset="-122"/>
                <a:ea typeface="仿宋" pitchFamily="49" charset="-122"/>
              </a:rPr>
              <a:t>四、情境创设，初步形成道德认知</a:t>
            </a:r>
            <a:endParaRPr lang="zh-CN" altLang="en-US" sz="3200" b="1" dirty="0">
              <a:latin typeface="仿宋" pitchFamily="49" charset="-122"/>
              <a:ea typeface="仿宋" pitchFamily="49" charset="-122"/>
            </a:endParaRPr>
          </a:p>
        </p:txBody>
      </p:sp>
      <p:pic>
        <p:nvPicPr>
          <p:cNvPr id="13" name="图片 12" descr="11364824[1].jpg"/>
          <p:cNvPicPr>
            <a:picLocks noChangeAspect="1"/>
          </p:cNvPicPr>
          <p:nvPr/>
        </p:nvPicPr>
        <p:blipFill>
          <a:blip r:embed="rId7" cstate="print"/>
          <a:srcRect b="9897"/>
          <a:stretch>
            <a:fillRect/>
          </a:stretch>
        </p:blipFill>
        <p:spPr>
          <a:xfrm>
            <a:off x="7500958" y="0"/>
            <a:ext cx="1643042" cy="16430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4" grpId="0" animBg="1"/>
      <p:bldP spid="15" grpId="0" animBg="1"/>
      <p:bldP spid="1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表格 2"/>
          <p:cNvGraphicFramePr>
            <a:graphicFrameLocks noGrp="1"/>
          </p:cNvGraphicFramePr>
          <p:nvPr/>
        </p:nvGraphicFramePr>
        <p:xfrm>
          <a:off x="1643042" y="1214422"/>
          <a:ext cx="3071834" cy="4643470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3071834"/>
              </a:tblGrid>
              <a:tr h="4643470">
                <a:tc>
                  <a:txBody>
                    <a:bodyPr/>
                    <a:lstStyle/>
                    <a:p>
                      <a:pPr algn="ctr"/>
                      <a:endParaRPr lang="en-US" altLang="zh-CN" sz="2800" b="1" dirty="0" smtClean="0">
                        <a:latin typeface="仿宋" pitchFamily="49" charset="-122"/>
                        <a:ea typeface="仿宋" pitchFamily="49" charset="-122"/>
                      </a:endParaRPr>
                    </a:p>
                    <a:p>
                      <a:pPr algn="ctr"/>
                      <a:r>
                        <a:rPr lang="zh-CN" altLang="en-US" sz="2800" b="1" dirty="0" smtClean="0">
                          <a:latin typeface="仿宋" pitchFamily="49" charset="-122"/>
                          <a:ea typeface="仿宋" pitchFamily="49" charset="-122"/>
                        </a:rPr>
                        <a:t>招聘证书</a:t>
                      </a:r>
                      <a:endParaRPr lang="en-US" altLang="zh-CN" sz="2800" b="1" dirty="0" smtClean="0">
                        <a:latin typeface="仿宋" pitchFamily="49" charset="-122"/>
                        <a:ea typeface="仿宋" pitchFamily="49" charset="-122"/>
                      </a:endParaRPr>
                    </a:p>
                    <a:p>
                      <a:endParaRPr lang="en-US" altLang="zh-CN" sz="2400" b="1" dirty="0" smtClean="0">
                        <a:latin typeface="仿宋" pitchFamily="49" charset="-122"/>
                        <a:ea typeface="仿宋" pitchFamily="49" charset="-122"/>
                      </a:endParaRPr>
                    </a:p>
                    <a:p>
                      <a:r>
                        <a:rPr lang="zh-CN" altLang="en-US" sz="2400" b="1" dirty="0" smtClean="0">
                          <a:latin typeface="仿宋" pitchFamily="49" charset="-122"/>
                          <a:ea typeface="仿宋" pitchFamily="49" charset="-122"/>
                        </a:rPr>
                        <a:t>受聘对象：</a:t>
                      </a:r>
                      <a:endParaRPr lang="en-US" altLang="zh-CN" sz="2400" b="1" dirty="0" smtClean="0">
                        <a:latin typeface="仿宋" pitchFamily="49" charset="-122"/>
                        <a:ea typeface="仿宋" pitchFamily="49" charset="-122"/>
                      </a:endParaRPr>
                    </a:p>
                    <a:p>
                      <a:r>
                        <a:rPr lang="zh-CN" altLang="en-US" dirty="0" smtClean="0">
                          <a:latin typeface="+mn-ea"/>
                          <a:ea typeface="+mn-ea"/>
                        </a:rPr>
                        <a:t>热爱祖国、友善姐妹花、遵纪守法、乐于助人</a:t>
                      </a:r>
                      <a:endParaRPr lang="en-US" altLang="zh-CN" dirty="0" smtClean="0">
                        <a:latin typeface="+mn-ea"/>
                        <a:ea typeface="+mn-ea"/>
                      </a:endParaRPr>
                    </a:p>
                    <a:p>
                      <a:endParaRPr lang="en-US" altLang="zh-CN" sz="2400" b="1" dirty="0" smtClean="0">
                        <a:latin typeface="仿宋" pitchFamily="49" charset="-122"/>
                        <a:ea typeface="仿宋" pitchFamily="49" charset="-122"/>
                      </a:endParaRPr>
                    </a:p>
                    <a:p>
                      <a:r>
                        <a:rPr lang="zh-CN" altLang="en-US" sz="2400" b="1" dirty="0" smtClean="0">
                          <a:latin typeface="仿宋" pitchFamily="49" charset="-122"/>
                          <a:ea typeface="仿宋" pitchFamily="49" charset="-122"/>
                        </a:rPr>
                        <a:t>聘用单位：</a:t>
                      </a:r>
                      <a:endParaRPr lang="en-US" altLang="zh-CN" sz="2400" b="1" dirty="0" smtClean="0">
                        <a:latin typeface="仿宋" pitchFamily="49" charset="-122"/>
                        <a:ea typeface="仿宋" pitchFamily="49" charset="-122"/>
                      </a:endParaRPr>
                    </a:p>
                    <a:p>
                      <a:r>
                        <a:rPr lang="zh-CN" altLang="en-US" dirty="0" smtClean="0"/>
                        <a:t>每一位同学的心中</a:t>
                      </a:r>
                      <a:endParaRPr lang="en-US" altLang="zh-CN" dirty="0" smtClean="0"/>
                    </a:p>
                    <a:p>
                      <a:endParaRPr lang="en-US" altLang="zh-CN" sz="2400" b="1" dirty="0" smtClean="0">
                        <a:latin typeface="仿宋" pitchFamily="49" charset="-122"/>
                        <a:ea typeface="仿宋" pitchFamily="49" charset="-122"/>
                      </a:endParaRPr>
                    </a:p>
                    <a:p>
                      <a:r>
                        <a:rPr lang="zh-CN" altLang="en-US" sz="2400" b="1" dirty="0" smtClean="0">
                          <a:latin typeface="仿宋" pitchFamily="49" charset="-122"/>
                          <a:ea typeface="仿宋" pitchFamily="49" charset="-122"/>
                        </a:rPr>
                        <a:t>聘用日期：</a:t>
                      </a:r>
                      <a:endParaRPr lang="en-US" altLang="zh-CN" sz="2400" b="1" dirty="0" smtClean="0">
                        <a:latin typeface="仿宋" pitchFamily="49" charset="-122"/>
                        <a:ea typeface="仿宋" pitchFamily="49" charset="-122"/>
                      </a:endParaRPr>
                    </a:p>
                    <a:p>
                      <a:r>
                        <a:rPr lang="zh-CN" altLang="en-US" dirty="0" smtClean="0"/>
                        <a:t>世代相传，亘古不息</a:t>
                      </a:r>
                      <a:endParaRPr lang="zh-CN" alt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4" name="图片 3" descr="t0183faeff20e316185[1].jpg"/>
          <p:cNvPicPr>
            <a:picLocks noChangeAspect="1"/>
          </p:cNvPicPr>
          <p:nvPr/>
        </p:nvPicPr>
        <p:blipFill>
          <a:blip r:embed="rId4" cstate="print"/>
          <a:srcRect b="4762"/>
          <a:stretch>
            <a:fillRect/>
          </a:stretch>
        </p:blipFill>
        <p:spPr>
          <a:xfrm>
            <a:off x="5357818" y="1428736"/>
            <a:ext cx="2643206" cy="4286280"/>
          </a:xfrm>
          <a:prstGeom prst="rect">
            <a:avLst/>
          </a:prstGeom>
        </p:spPr>
      </p:pic>
      <p:sp>
        <p:nvSpPr>
          <p:cNvPr id="6" name="椭圆 5"/>
          <p:cNvSpPr/>
          <p:nvPr/>
        </p:nvSpPr>
        <p:spPr>
          <a:xfrm>
            <a:off x="5857884" y="2143116"/>
            <a:ext cx="142876" cy="142876"/>
          </a:xfrm>
          <a:prstGeom prst="ellipse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椭圆 6"/>
          <p:cNvSpPr/>
          <p:nvPr/>
        </p:nvSpPr>
        <p:spPr>
          <a:xfrm>
            <a:off x="5500694" y="1857364"/>
            <a:ext cx="214314" cy="214314"/>
          </a:xfrm>
          <a:prstGeom prst="ellipse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椭圆 7"/>
          <p:cNvSpPr/>
          <p:nvPr/>
        </p:nvSpPr>
        <p:spPr>
          <a:xfrm>
            <a:off x="5000628" y="1571612"/>
            <a:ext cx="285752" cy="285752"/>
          </a:xfrm>
          <a:prstGeom prst="ellipse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TextBox 8"/>
          <p:cNvSpPr txBox="1"/>
          <p:nvPr/>
        </p:nvSpPr>
        <p:spPr>
          <a:xfrm>
            <a:off x="928662" y="285728"/>
            <a:ext cx="6858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 smtClean="0">
                <a:latin typeface="仿宋" pitchFamily="49" charset="-122"/>
                <a:ea typeface="仿宋" pitchFamily="49" charset="-122"/>
              </a:rPr>
              <a:t>四、情境创设，初步形成道德认知</a:t>
            </a:r>
            <a:endParaRPr lang="zh-CN" altLang="en-US" sz="3200" b="1" dirty="0">
              <a:latin typeface="仿宋" pitchFamily="49" charset="-122"/>
              <a:ea typeface="仿宋" pitchFamily="49" charset="-122"/>
            </a:endParaRPr>
          </a:p>
        </p:txBody>
      </p:sp>
      <p:pic>
        <p:nvPicPr>
          <p:cNvPr id="10" name="图片 9" descr="11364824[1].jpg"/>
          <p:cNvPicPr>
            <a:picLocks noChangeAspect="1"/>
          </p:cNvPicPr>
          <p:nvPr/>
        </p:nvPicPr>
        <p:blipFill>
          <a:blip r:embed="rId5" cstate="print"/>
          <a:srcRect b="9897"/>
          <a:stretch>
            <a:fillRect/>
          </a:stretch>
        </p:blipFill>
        <p:spPr>
          <a:xfrm>
            <a:off x="7358083" y="0"/>
            <a:ext cx="1785917" cy="178592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00100" y="428604"/>
            <a:ext cx="56436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 smtClean="0">
                <a:ea typeface="仿宋" pitchFamily="49" charset="-122"/>
              </a:rPr>
              <a:t>五、故事展示，体验道德判断</a:t>
            </a:r>
            <a:endParaRPr lang="zh-CN" altLang="en-US" sz="3200" b="1" dirty="0">
              <a:ea typeface="仿宋" pitchFamily="49" charset="-122"/>
            </a:endParaRPr>
          </a:p>
        </p:txBody>
      </p:sp>
      <p:pic>
        <p:nvPicPr>
          <p:cNvPr id="3" name="图片 2" descr="t01297db8a2fc2818ef[1]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57224" y="1928802"/>
            <a:ext cx="3500461" cy="3500462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572000" y="1928802"/>
            <a:ext cx="421484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 smtClean="0">
                <a:solidFill>
                  <a:srgbClr val="002060"/>
                </a:solidFill>
              </a:rPr>
              <a:t>        国庆长假过后，天安门广场留下了十几万口香糖的痕迹，平均每块方砖粘有十几块口香糖。对此，环卫部门先后设计了三套清洗方案，皆因怕损害方砖而放弃，最后仍然采用人工铲除的方法，上百环卫工人用了整整一个星期才将口香糖痕迹清除。</a:t>
            </a:r>
            <a:endParaRPr lang="zh-CN" altLang="en-US" sz="2400" dirty="0">
              <a:solidFill>
                <a:srgbClr val="00206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00100" y="5500702"/>
            <a:ext cx="69294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 smtClean="0">
                <a:solidFill>
                  <a:srgbClr val="FF0000"/>
                </a:solidFill>
              </a:rPr>
              <a:t>提问：听了这个故事，你有何感想？</a:t>
            </a:r>
            <a:endParaRPr lang="zh-CN" altLang="en-US" sz="28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28662" y="1142984"/>
            <a:ext cx="21431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 smtClean="0">
                <a:solidFill>
                  <a:srgbClr val="002060"/>
                </a:solidFill>
              </a:rPr>
              <a:t>故事一：</a:t>
            </a:r>
            <a:endParaRPr lang="zh-CN" altLang="en-US" sz="2800" dirty="0">
              <a:solidFill>
                <a:srgbClr val="002060"/>
              </a:solidFill>
            </a:endParaRPr>
          </a:p>
        </p:txBody>
      </p:sp>
      <p:pic>
        <p:nvPicPr>
          <p:cNvPr id="7" name="图片 6" descr="11364824[1].jpg"/>
          <p:cNvPicPr>
            <a:picLocks noChangeAspect="1"/>
          </p:cNvPicPr>
          <p:nvPr/>
        </p:nvPicPr>
        <p:blipFill>
          <a:blip r:embed="rId4" cstate="print"/>
          <a:srcRect b="9897"/>
          <a:stretch>
            <a:fillRect/>
          </a:stretch>
        </p:blipFill>
        <p:spPr>
          <a:xfrm>
            <a:off x="7286644" y="0"/>
            <a:ext cx="1857356" cy="178592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暗香扑面">
  <a:themeElements>
    <a:clrScheme name="暗香扑面">
      <a:dk1>
        <a:sysClr val="windowText" lastClr="000000"/>
      </a:dk1>
      <a:lt1>
        <a:sysClr val="window" lastClr="FFFFFF"/>
      </a:lt1>
      <a:dk2>
        <a:srgbClr val="2F2F2F"/>
      </a:dk2>
      <a:lt2>
        <a:srgbClr val="FFFFF4"/>
      </a:lt2>
      <a:accent1>
        <a:srgbClr val="918415"/>
      </a:accent1>
      <a:accent2>
        <a:srgbClr val="C47546"/>
      </a:accent2>
      <a:accent3>
        <a:srgbClr val="AFB591"/>
      </a:accent3>
      <a:accent4>
        <a:srgbClr val="B9945B"/>
      </a:accent4>
      <a:accent5>
        <a:srgbClr val="85ADBC"/>
      </a:accent5>
      <a:accent6>
        <a:srgbClr val="E5B440"/>
      </a:accent6>
      <a:hlink>
        <a:srgbClr val="00D5D5"/>
      </a:hlink>
      <a:folHlink>
        <a:srgbClr val="DD00DD"/>
      </a:folHlink>
    </a:clrScheme>
    <a:fontScheme name="暗香扑面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</a:majorFont>
      <a:minorFont>
        <a:latin typeface="Franklin Gothic Book"/>
        <a:ea typeface=""/>
        <a:cs typeface=""/>
        <a:font script="Jpan" typeface="HG創英角ｺﾞｼｯｸUB"/>
        <a:font script="Hang" typeface="맑은 고딕"/>
        <a:font script="Hans" typeface="黑体"/>
        <a:font script="Hant" typeface="新細明體"/>
        <a:font script="Arab" typeface="Arial"/>
        <a:font script="Hebr" typeface="Arial"/>
        <a:font script="Thai" typeface="Cordian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暗香扑面">
      <a:fillStyleLst>
        <a:solidFill>
          <a:schemeClr val="phClr"/>
        </a:solidFill>
        <a:gradFill rotWithShape="1">
          <a:gsLst>
            <a:gs pos="0">
              <a:schemeClr val="phClr">
                <a:tint val="98000"/>
                <a:satMod val="220000"/>
              </a:schemeClr>
            </a:gs>
            <a:gs pos="31000">
              <a:schemeClr val="phClr">
                <a:tint val="30000"/>
                <a:satMod val="150000"/>
              </a:schemeClr>
            </a:gs>
            <a:gs pos="91000">
              <a:schemeClr val="phClr">
                <a:tint val="96000"/>
              </a:schemeClr>
            </a:gs>
          </a:gsLst>
          <a:path path="circle">
            <a:fillToRect l="50000" t="150000" r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28000"/>
                <a:satMod val="100000"/>
              </a:schemeClr>
              <a:schemeClr val="phClr">
                <a:tint val="100000"/>
                <a:satMod val="200000"/>
              </a:schemeClr>
            </a:duotone>
          </a:blip>
          <a:tile tx="0" ty="0" sx="80000" sy="8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10000"/>
              </a:schemeClr>
            </a:glow>
          </a:effectLst>
        </a:effectStyle>
        <a:effectStyle>
          <a:effectLst>
            <a:outerShdw blurRad="34925" dist="31750" dir="5400000" algn="tl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flood" dir="t">
              <a:rot lat="0" lon="0" rev="5400000"/>
            </a:lightRig>
          </a:scene3d>
          <a:sp3d contourW="9525" prstMaterial="dkEdge">
            <a:bevelT w="12000" h="24150"/>
            <a:contourClr>
              <a:schemeClr val="phClr">
                <a:satMod val="110000"/>
              </a:schemeClr>
            </a:contourClr>
          </a:sp3d>
        </a:effectStyle>
        <a:effectStyle>
          <a:effectLst>
            <a:outerShdw blurRad="50800" dist="31750" dir="5400000" algn="tl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flood" dir="t">
              <a:rot lat="0" lon="0" rev="5400000"/>
            </a:lightRig>
          </a:scene3d>
          <a:sp3d contourW="18700" prstMaterial="dkEdge">
            <a:bevelT w="44450" h="80600"/>
            <a:contourClr>
              <a:schemeClr val="phClr"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0000"/>
                <a:satMod val="1000000"/>
              </a:schemeClr>
            </a:gs>
            <a:gs pos="31000">
              <a:schemeClr val="phClr">
                <a:shade val="85000"/>
                <a:satMod val="450000"/>
              </a:schemeClr>
            </a:gs>
            <a:gs pos="100000">
              <a:schemeClr val="phClr">
                <a:tint val="70000"/>
                <a:satMod val="300000"/>
              </a:schemeClr>
            </a:gs>
          </a:gsLst>
          <a:path path="circle">
            <a:fillToRect l="50000" t="150000" r="50000"/>
          </a:path>
        </a:gradFill>
        <a:blipFill>
          <a:blip xmlns:r="http://schemas.openxmlformats.org/officeDocument/2006/relationships" r:embed="rId2">
            <a:duotone>
              <a:schemeClr val="phClr">
                <a:tint val="100000"/>
                <a:shade val="70000"/>
                <a:hueMod val="100000"/>
                <a:satMod val="100000"/>
              </a:schemeClr>
              <a:schemeClr val="phClr">
                <a:tint val="90000"/>
                <a:shade val="100000"/>
                <a:hueMod val="100000"/>
                <a:satMod val="10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Fan</Template>
  <TotalTime>589</TotalTime>
  <Words>1049</Words>
  <Application>Microsoft Office PowerPoint</Application>
  <PresentationFormat>全屏显示(4:3)</PresentationFormat>
  <Paragraphs>55</Paragraphs>
  <Slides>13</Slides>
  <Notes>1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14" baseType="lpstr">
      <vt:lpstr>暗香扑面</vt:lpstr>
      <vt:lpstr>幻灯片 1</vt:lpstr>
      <vt:lpstr>幻灯片 2</vt:lpstr>
      <vt:lpstr>幻灯片 3</vt:lpstr>
      <vt:lpstr>幻灯片 4</vt:lpstr>
      <vt:lpstr>幻灯片 5</vt:lpstr>
      <vt:lpstr>幻灯片 6</vt:lpstr>
      <vt:lpstr>幻灯片 7</vt:lpstr>
      <vt:lpstr>幻灯片 8</vt:lpstr>
      <vt:lpstr>幻灯片 9</vt:lpstr>
      <vt:lpstr>幻灯片 10</vt:lpstr>
      <vt:lpstr>幻灯片 11</vt:lpstr>
      <vt:lpstr>幻灯片 12</vt:lpstr>
      <vt:lpstr>幻灯片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PC12</dc:creator>
  <cp:lastModifiedBy>Administrator</cp:lastModifiedBy>
  <cp:revision>61</cp:revision>
  <dcterms:created xsi:type="dcterms:W3CDTF">2016-10-25T05:22:42Z</dcterms:created>
  <dcterms:modified xsi:type="dcterms:W3CDTF">2016-10-29T14:15:49Z</dcterms:modified>
</cp:coreProperties>
</file>