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86085" autoAdjust="0"/>
  </p:normalViewPr>
  <p:slideViewPr>
    <p:cSldViewPr>
      <p:cViewPr varScale="1">
        <p:scale>
          <a:sx n="60" d="100"/>
          <a:sy n="60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18879-EE2F-4397-BC57-331F1282390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E74D4-E4D7-4979-AEF7-874250C3EE6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E74D4-E4D7-4979-AEF7-874250C3EE6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672" r:id="rId12"/>
    <p:sldLayoutId id="2147483673" r:id="rId13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612854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itchFamily="49" charset="-122"/>
                <a:ea typeface="仿宋" pitchFamily="49" charset="-122"/>
              </a:rPr>
              <a:t>少先队活动课</a:t>
            </a:r>
            <a:endParaRPr lang="zh-CN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420888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ln>
                  <a:solidFill>
                    <a:srgbClr val="FFFF00"/>
                  </a:solidFill>
                </a:ln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华文楷体" pitchFamily="2" charset="-122"/>
              </a:rPr>
              <a:t>养成道德好习惯</a:t>
            </a:r>
            <a:endParaRPr lang="en-US" altLang="zh-CN" sz="4800" b="1" dirty="0" smtClean="0">
              <a:ln>
                <a:solidFill>
                  <a:srgbClr val="FFFF00"/>
                </a:solidFill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华文楷体" pitchFamily="2" charset="-122"/>
            </a:endParaRPr>
          </a:p>
          <a:p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华文楷体" pitchFamily="2" charset="-122"/>
              </a:rPr>
              <a:t>    ——</a:t>
            </a:r>
            <a:r>
              <a:rPr lang="zh-CN" altLang="en-US" sz="4800" b="1" dirty="0" smtClean="0">
                <a:ln>
                  <a:solidFill>
                    <a:srgbClr val="FFFF00"/>
                  </a:solidFill>
                </a:ln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华文楷体" pitchFamily="2" charset="-122"/>
              </a:rPr>
              <a:t>学会道德判断</a:t>
            </a:r>
            <a:endParaRPr lang="en-US" altLang="zh-CN" sz="4800" b="1" dirty="0">
              <a:ln>
                <a:solidFill>
                  <a:srgbClr val="FFFF00"/>
                </a:solidFill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华文楷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14678" y="5357826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仿宋" pitchFamily="49" charset="-122"/>
                <a:ea typeface="仿宋" pitchFamily="49" charset="-122"/>
              </a:rPr>
              <a:t>  </a:t>
            </a:r>
            <a:r>
              <a:rPr lang="zh-CN" altLang="en-US" sz="2800" b="1" dirty="0" smtClean="0">
                <a:latin typeface="仿宋" pitchFamily="49" charset="-122"/>
                <a:ea typeface="仿宋" pitchFamily="49" charset="-122"/>
              </a:rPr>
              <a:t>拾</a:t>
            </a:r>
            <a:r>
              <a:rPr lang="zh-CN" altLang="en-US" sz="2800" b="1" dirty="0">
                <a:latin typeface="仿宋" pitchFamily="49" charset="-122"/>
                <a:ea typeface="仿宋" pitchFamily="49" charset="-122"/>
              </a:rPr>
              <a:t>回桥</a:t>
            </a:r>
            <a:r>
              <a:rPr lang="zh-CN" altLang="en-US" sz="2800" b="1" dirty="0" smtClean="0">
                <a:latin typeface="仿宋" pitchFamily="49" charset="-122"/>
                <a:ea typeface="仿宋" pitchFamily="49" charset="-122"/>
              </a:rPr>
              <a:t>镇拾回桥中学  张莹莹</a:t>
            </a:r>
            <a:endParaRPr lang="zh-CN" altLang="en-US" sz="2800" b="1" dirty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6" name="图片 5" descr="11364824[1].jpg"/>
          <p:cNvPicPr>
            <a:picLocks noChangeAspect="1"/>
          </p:cNvPicPr>
          <p:nvPr/>
        </p:nvPicPr>
        <p:blipFill>
          <a:blip r:embed="rId3" cstate="print"/>
          <a:srcRect b="9897"/>
          <a:stretch>
            <a:fillRect/>
          </a:stretch>
        </p:blipFill>
        <p:spPr>
          <a:xfrm>
            <a:off x="6954635" y="0"/>
            <a:ext cx="2189365" cy="26431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194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285728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a typeface="仿宋" pitchFamily="49" charset="-122"/>
              </a:rPr>
              <a:t>五、故事展示，体验道德判断</a:t>
            </a:r>
            <a:endParaRPr lang="zh-CN" altLang="en-US" sz="3200" b="1" dirty="0">
              <a:ea typeface="仿宋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92867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2060"/>
                </a:solidFill>
              </a:rPr>
              <a:t>故事二：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  <p:pic>
        <p:nvPicPr>
          <p:cNvPr id="20482" name="Picture 2" descr="http://photocdn.sohu.com/20111128/Img327132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643050"/>
            <a:ext cx="3429024" cy="35004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28662" y="1571612"/>
            <a:ext cx="44291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</a:t>
            </a:r>
            <a:r>
              <a:rPr lang="zh-CN" altLang="en-US" sz="2200" dirty="0" smtClean="0">
                <a:solidFill>
                  <a:srgbClr val="002060"/>
                </a:solidFill>
              </a:rPr>
              <a:t>孟佩杰，女，</a:t>
            </a:r>
            <a:r>
              <a:rPr lang="en-US" altLang="zh-CN" sz="2200" dirty="0" smtClean="0">
                <a:solidFill>
                  <a:srgbClr val="002060"/>
                </a:solidFill>
              </a:rPr>
              <a:t>1991</a:t>
            </a:r>
            <a:r>
              <a:rPr lang="zh-CN" altLang="en-US" sz="2200" dirty="0" smtClean="0">
                <a:solidFill>
                  <a:srgbClr val="002060"/>
                </a:solidFill>
              </a:rPr>
              <a:t>年</a:t>
            </a:r>
            <a:r>
              <a:rPr lang="en-US" altLang="zh-CN" sz="2200" dirty="0" smtClean="0">
                <a:solidFill>
                  <a:srgbClr val="002060"/>
                </a:solidFill>
              </a:rPr>
              <a:t>11</a:t>
            </a:r>
            <a:r>
              <a:rPr lang="zh-CN" altLang="en-US" sz="2200" dirty="0" smtClean="0">
                <a:solidFill>
                  <a:srgbClr val="002060"/>
                </a:solidFill>
              </a:rPr>
              <a:t>月生。</a:t>
            </a:r>
            <a:r>
              <a:rPr lang="en-US" altLang="zh-CN" sz="2200" dirty="0" smtClean="0">
                <a:solidFill>
                  <a:srgbClr val="002060"/>
                </a:solidFill>
              </a:rPr>
              <a:t>2009</a:t>
            </a:r>
            <a:r>
              <a:rPr lang="zh-CN" altLang="en-US" sz="2200" dirty="0" smtClean="0">
                <a:solidFill>
                  <a:srgbClr val="002060"/>
                </a:solidFill>
              </a:rPr>
              <a:t>年，孟佩杰被距离家乡百公里外的山西师范大学临汾学院录取，不放心瘫痪在床的养母，她决定“带着母亲上大学”，在学校附近租了房子，继续悉心照料着养母。</a:t>
            </a:r>
            <a:r>
              <a:rPr lang="en-US" altLang="zh-CN" sz="2200" dirty="0" smtClean="0">
                <a:solidFill>
                  <a:srgbClr val="002060"/>
                </a:solidFill>
              </a:rPr>
              <a:t>2009</a:t>
            </a:r>
            <a:r>
              <a:rPr lang="zh-CN" altLang="en-US" sz="2200" dirty="0" smtClean="0">
                <a:solidFill>
                  <a:srgbClr val="002060"/>
                </a:solidFill>
              </a:rPr>
              <a:t>年，临汾市委授予孟佩杰母女文明和谐家庭荣誉称号；</a:t>
            </a:r>
            <a:r>
              <a:rPr lang="en-US" altLang="zh-CN" sz="2200" dirty="0" smtClean="0">
                <a:solidFill>
                  <a:srgbClr val="002060"/>
                </a:solidFill>
              </a:rPr>
              <a:t>2010</a:t>
            </a:r>
            <a:r>
              <a:rPr lang="zh-CN" altLang="en-US" sz="2200" dirty="0" smtClean="0">
                <a:solidFill>
                  <a:srgbClr val="002060"/>
                </a:solidFill>
              </a:rPr>
              <a:t>年，孟佩杰成为临汾市年龄最小的十佳道德模范。</a:t>
            </a:r>
            <a:endParaRPr lang="zh-CN" altLang="en-US" sz="22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5214950"/>
            <a:ext cx="8715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提问：你读了这则故事有何感想？又该怎样对待自己                  的父母呢？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pic>
        <p:nvPicPr>
          <p:cNvPr id="8" name="图片 7" descr="11364824[1].jpg"/>
          <p:cNvPicPr>
            <a:picLocks noChangeAspect="1"/>
          </p:cNvPicPr>
          <p:nvPr/>
        </p:nvPicPr>
        <p:blipFill>
          <a:blip r:embed="rId4" cstate="print"/>
          <a:srcRect b="9897"/>
          <a:stretch>
            <a:fillRect/>
          </a:stretch>
        </p:blipFill>
        <p:spPr>
          <a:xfrm>
            <a:off x="7500958" y="0"/>
            <a:ext cx="1643042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85728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六、讨论：怎样做好道德判断？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48" y="1571612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1</a:t>
            </a:r>
            <a:r>
              <a:rPr lang="zh-CN" altLang="en-US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、少先队发言。</a:t>
            </a:r>
            <a:r>
              <a:rPr lang="en-US" altLang="zh-CN" dirty="0" smtClean="0"/>
              <a:t> </a:t>
            </a:r>
          </a:p>
        </p:txBody>
      </p:sp>
      <p:pic>
        <p:nvPicPr>
          <p:cNvPr id="23554" name="Picture 2" descr="http://news.xinhuanet.com/photo/2011-12/22/122469382_11n.jpg"/>
          <p:cNvPicPr>
            <a:picLocks noChangeAspect="1" noChangeArrowheads="1"/>
          </p:cNvPicPr>
          <p:nvPr/>
        </p:nvPicPr>
        <p:blipFill>
          <a:blip r:embed="rId3" cstate="print"/>
          <a:srcRect l="1852" t="1735" r="3704" b="9786"/>
          <a:stretch>
            <a:fillRect/>
          </a:stretch>
        </p:blipFill>
        <p:spPr bwMode="auto">
          <a:xfrm>
            <a:off x="500034" y="1643050"/>
            <a:ext cx="3643338" cy="36433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86248" y="2071678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2</a:t>
            </a:r>
            <a:r>
              <a:rPr lang="zh-CN" altLang="en-US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、辅导员总结：</a:t>
            </a:r>
            <a:endParaRPr lang="en-US" altLang="zh-CN" sz="2800" dirty="0" smtClean="0">
              <a:solidFill>
                <a:srgbClr val="00206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3857628"/>
            <a:ext cx="3929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（</a:t>
            </a:r>
            <a:r>
              <a:rPr lang="en-US" altLang="zh-CN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2</a:t>
            </a:r>
            <a:r>
              <a:rPr lang="zh-CN" altLang="en-US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）我们要注重培养我们的道德观念，必须注意到知、情、意、   行的统一</a:t>
            </a:r>
            <a:endParaRPr lang="en-US" altLang="zh-CN" sz="2800" dirty="0" smtClean="0">
              <a:solidFill>
                <a:srgbClr val="00206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48" y="2571744"/>
            <a:ext cx="4214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（</a:t>
            </a:r>
            <a:r>
              <a:rPr lang="en-US" altLang="zh-CN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1</a:t>
            </a:r>
            <a:r>
              <a:rPr lang="zh-CN" altLang="en-US" sz="2800" dirty="0" smtClean="0">
                <a:solidFill>
                  <a:srgbClr val="002060"/>
                </a:solidFill>
                <a:latin typeface="华文细黑" pitchFamily="2" charset="-122"/>
                <a:ea typeface="华文细黑" pitchFamily="2" charset="-122"/>
              </a:rPr>
              <a:t>）我们要做到“勿以善小而不为，勿以恶小而为之”。</a:t>
            </a:r>
            <a:endParaRPr lang="en-US" altLang="zh-CN" sz="2800" dirty="0" smtClean="0">
              <a:solidFill>
                <a:srgbClr val="002060"/>
              </a:solidFill>
              <a:latin typeface="华文细黑" pitchFamily="2" charset="-122"/>
              <a:ea typeface="华文细黑" pitchFamily="2" charset="-122"/>
            </a:endParaRPr>
          </a:p>
        </p:txBody>
      </p:sp>
      <p:pic>
        <p:nvPicPr>
          <p:cNvPr id="10" name="图片 9" descr="11364824[1].jpg"/>
          <p:cNvPicPr>
            <a:picLocks noChangeAspect="1"/>
          </p:cNvPicPr>
          <p:nvPr/>
        </p:nvPicPr>
        <p:blipFill>
          <a:blip r:embed="rId4" cstate="print"/>
          <a:srcRect b="9897"/>
          <a:stretch>
            <a:fillRect/>
          </a:stretch>
        </p:blipFill>
        <p:spPr>
          <a:xfrm>
            <a:off x="7358082" y="0"/>
            <a:ext cx="1785918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 build="allAtOnce"/>
      <p:bldP spid="9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14414" y="2857496"/>
            <a:ext cx="73581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</a:rPr>
              <a:t>       我是中国少年先锋队队员。我在队旗下宣誓：我决心遵照中国共产党的教导，好好学习，好好工作，好好劳动，准备</a:t>
            </a:r>
            <a:r>
              <a:rPr lang="en-US" altLang="zh-CN" sz="3200" dirty="0" smtClean="0">
                <a:solidFill>
                  <a:srgbClr val="C00000"/>
                </a:solidFill>
              </a:rPr>
              <a:t>:</a:t>
            </a:r>
            <a:r>
              <a:rPr lang="zh-CN" altLang="en-US" sz="3200" dirty="0" smtClean="0">
                <a:solidFill>
                  <a:srgbClr val="C00000"/>
                </a:solidFill>
              </a:rPr>
              <a:t>着为共产主义事业，贡献出一切力量！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1643050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ln w="17780" cmpd="sng">
                  <a:solidFill>
                    <a:schemeClr val="bg2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入  队  誓  词</a:t>
            </a:r>
            <a:endParaRPr lang="zh-CN" altLang="en-US" sz="4800" b="1" dirty="0">
              <a:ln w="17780" cmpd="sng">
                <a:solidFill>
                  <a:schemeClr val="bg2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85728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七、大家宣誓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6" name="图片 5" descr="11364824[1].jpg"/>
          <p:cNvPicPr>
            <a:picLocks noChangeAspect="1"/>
          </p:cNvPicPr>
          <p:nvPr/>
        </p:nvPicPr>
        <p:blipFill>
          <a:blip r:embed="rId3" cstate="print"/>
          <a:srcRect b="9091"/>
          <a:stretch>
            <a:fillRect/>
          </a:stretch>
        </p:blipFill>
        <p:spPr>
          <a:xfrm>
            <a:off x="6613205" y="0"/>
            <a:ext cx="2530795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500042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a typeface="仿宋" pitchFamily="49" charset="-122"/>
              </a:rPr>
              <a:t>八、敬队礼、退旗</a:t>
            </a:r>
            <a:endParaRPr lang="zh-CN" altLang="en-US" sz="3200" b="1" dirty="0">
              <a:ea typeface="仿宋" pitchFamily="49" charset="-122"/>
            </a:endParaRPr>
          </a:p>
        </p:txBody>
      </p:sp>
      <p:pic>
        <p:nvPicPr>
          <p:cNvPr id="3" name="图片 2" descr="11364824[1].jpg"/>
          <p:cNvPicPr>
            <a:picLocks noChangeAspect="1"/>
          </p:cNvPicPr>
          <p:nvPr/>
        </p:nvPicPr>
        <p:blipFill>
          <a:blip r:embed="rId3" cstate="print"/>
          <a:srcRect b="9091"/>
          <a:stretch>
            <a:fillRect/>
          </a:stretch>
        </p:blipFill>
        <p:spPr>
          <a:xfrm>
            <a:off x="6643701" y="0"/>
            <a:ext cx="2500299" cy="250030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28662" y="2928934"/>
            <a:ext cx="71416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队员们，我们下次再见</a:t>
            </a:r>
            <a:endParaRPr lang="zh-CN" altLang="en-US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00496" y="2714620"/>
            <a:ext cx="371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  <a:ea typeface="宋体" pitchFamily="2" charset="-122"/>
              </a:rPr>
              <a:t>全体起立，立正，稍息，各小组报告人数</a:t>
            </a:r>
            <a:endParaRPr lang="zh-CN" altLang="en-US" sz="4000" b="1" dirty="0">
              <a:solidFill>
                <a:srgbClr val="002060"/>
              </a:solidFill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500042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一、列队集合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5" name="图片 4" descr="11364824[1].jpg"/>
          <p:cNvPicPr>
            <a:picLocks noChangeAspect="1"/>
          </p:cNvPicPr>
          <p:nvPr/>
        </p:nvPicPr>
        <p:blipFill>
          <a:blip r:embed="rId3" cstate="print"/>
          <a:srcRect b="9091"/>
          <a:stretch>
            <a:fillRect/>
          </a:stretch>
        </p:blipFill>
        <p:spPr>
          <a:xfrm>
            <a:off x="6858016" y="0"/>
            <a:ext cx="2285984" cy="2643182"/>
          </a:xfrm>
          <a:prstGeom prst="rect">
            <a:avLst/>
          </a:prstGeom>
        </p:spPr>
      </p:pic>
      <p:pic>
        <p:nvPicPr>
          <p:cNvPr id="6" name="图片 5" descr="t019cc35941f40ffa72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1571612"/>
            <a:ext cx="3214710" cy="41434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50320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a typeface="宋体" pitchFamily="2" charset="-122"/>
              </a:rPr>
              <a:t>二、敬队礼、出队旗、唱队歌</a:t>
            </a:r>
            <a:endParaRPr lang="zh-CN" altLang="en-US" sz="3200" b="1" dirty="0">
              <a:ea typeface="宋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>
          <a:xfrm>
            <a:off x="428596" y="1571612"/>
            <a:ext cx="4071966" cy="4214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图片 3" descr="t010dbefb4dd3f5879c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2214554"/>
            <a:ext cx="3857652" cy="3429024"/>
          </a:xfrm>
          <a:prstGeom prst="rect">
            <a:avLst/>
          </a:prstGeom>
        </p:spPr>
      </p:pic>
      <p:pic>
        <p:nvPicPr>
          <p:cNvPr id="5" name="图片 4" descr="11364824[1].jpg"/>
          <p:cNvPicPr>
            <a:picLocks noChangeAspect="1"/>
          </p:cNvPicPr>
          <p:nvPr/>
        </p:nvPicPr>
        <p:blipFill>
          <a:blip r:embed="rId5" cstate="print"/>
          <a:srcRect b="9897"/>
          <a:stretch>
            <a:fillRect/>
          </a:stretch>
        </p:blipFill>
        <p:spPr>
          <a:xfrm>
            <a:off x="7358082" y="0"/>
            <a:ext cx="1785918" cy="20716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066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15933_181537005_2.jpg"/>
          <p:cNvPicPr>
            <a:picLocks noChangeAspect="1" noChangeArrowheads="1"/>
          </p:cNvPicPr>
          <p:nvPr/>
        </p:nvPicPr>
        <p:blipFill>
          <a:blip r:embed="rId2" cstate="print"/>
          <a:srcRect l="2048" t="9242" r="2048" b="10590"/>
          <a:stretch>
            <a:fillRect/>
          </a:stretch>
        </p:blipFill>
        <p:spPr bwMode="auto">
          <a:xfrm>
            <a:off x="0" y="0"/>
            <a:ext cx="9144000" cy="6858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a typeface="仿宋" pitchFamily="49" charset="-122"/>
              </a:rPr>
              <a:t>三、故事导入，揭示主题</a:t>
            </a:r>
            <a:endParaRPr lang="zh-CN" altLang="en-US" sz="3200" b="1" dirty="0">
              <a:ea typeface="仿宋" pitchFamily="49" charset="-122"/>
            </a:endParaRPr>
          </a:p>
        </p:txBody>
      </p:sp>
      <p:pic>
        <p:nvPicPr>
          <p:cNvPr id="3" name="图片 2" descr="t012ac104122b92a573[1]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2285992"/>
            <a:ext cx="3286148" cy="37862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6248" y="2285992"/>
            <a:ext cx="4429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</a:t>
            </a:r>
            <a:r>
              <a:rPr lang="zh-CN" altLang="en-US" sz="2000" dirty="0" smtClean="0">
                <a:solidFill>
                  <a:srgbClr val="002060"/>
                </a:solidFill>
              </a:rPr>
              <a:t>林肯小时候家里很穷，他就在一家商店作售货员，工作十分认真。一天晚上，林肯在结账的时候发现多收了客人一分钱。他觉得应该把钱还给对方，于是告诉了老板。老板说：“就一分钱，客人不会在乎的，你就自己留着吧。”但是林肯却很坚决：“虽然只是一分钱，但只要是别人的东西，我就不能拿。”老板没办法只得让小林肯去换钱。小林肯花了两个多小时，废了九牛二虎之力才找到了客人，终于把钱还给了客人</a:t>
            </a:r>
            <a:r>
              <a:rPr lang="en-US" altLang="zh-CN" sz="2000" dirty="0" smtClean="0">
                <a:solidFill>
                  <a:srgbClr val="002060"/>
                </a:solidFill>
              </a:rPr>
              <a:t>……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142984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+mj-ea"/>
                <a:ea typeface="+mj-ea"/>
              </a:rPr>
              <a:t>主题：养成道德好习惯</a:t>
            </a:r>
            <a:r>
              <a:rPr lang="en-US" altLang="zh-CN" sz="3200" dirty="0" smtClean="0">
                <a:solidFill>
                  <a:srgbClr val="FF0000"/>
                </a:solidFill>
                <a:latin typeface="+mj-ea"/>
                <a:ea typeface="+mj-ea"/>
              </a:rPr>
              <a:t>——</a:t>
            </a:r>
            <a:r>
              <a:rPr lang="zh-CN" altLang="en-US" sz="3200" dirty="0" smtClean="0">
                <a:solidFill>
                  <a:srgbClr val="FF0000"/>
                </a:solidFill>
                <a:latin typeface="+mj-ea"/>
                <a:ea typeface="+mj-ea"/>
              </a:rPr>
              <a:t>学会道德判断</a:t>
            </a:r>
            <a:endParaRPr lang="zh-CN" altLang="en-US" sz="32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6" name="图片 5" descr="11364824[1].jpg"/>
          <p:cNvPicPr>
            <a:picLocks noChangeAspect="1"/>
          </p:cNvPicPr>
          <p:nvPr/>
        </p:nvPicPr>
        <p:blipFill>
          <a:blip r:embed="rId4" cstate="print"/>
          <a:srcRect b="9897"/>
          <a:stretch>
            <a:fillRect/>
          </a:stretch>
        </p:blipFill>
        <p:spPr>
          <a:xfrm>
            <a:off x="7643834" y="0"/>
            <a:ext cx="1500166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00042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四、情境创设，初步形成道德认知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28662" y="1357298"/>
          <a:ext cx="5531238" cy="405173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531238"/>
              </a:tblGrid>
              <a:tr h="40517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latin typeface="仿宋" pitchFamily="49" charset="-122"/>
                          <a:ea typeface="仿宋" pitchFamily="49" charset="-122"/>
                        </a:rPr>
                        <a:t>道德公司招聘简章</a:t>
                      </a:r>
                      <a:endParaRPr lang="en-US" altLang="zh-CN" sz="28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sz="2400" b="1" dirty="0" smtClean="0">
                          <a:latin typeface="仿宋" pitchFamily="49" charset="-122"/>
                          <a:ea typeface="仿宋" pitchFamily="49" charset="-122"/>
                        </a:rPr>
                        <a:t>招聘目的</a:t>
                      </a:r>
                      <a:r>
                        <a:rPr lang="zh-CN" altLang="en-US" dirty="0" smtClean="0"/>
                        <a:t>：</a:t>
                      </a:r>
                      <a:endParaRPr lang="en-US" altLang="zh-CN" dirty="0" smtClean="0"/>
                    </a:p>
                    <a:p>
                      <a:r>
                        <a:rPr lang="zh-CN" altLang="en-US" dirty="0" smtClean="0"/>
                        <a:t>为了更好地建立健全完善的道德体系，增强公民的道               德意识，推动社会进步和发展，我们公司特意公开向社会招聘各种道德行为。</a:t>
                      </a:r>
                      <a:endParaRPr lang="en-US" altLang="zh-CN" dirty="0" smtClean="0"/>
                    </a:p>
                    <a:p>
                      <a:pPr algn="just"/>
                      <a:r>
                        <a:rPr lang="zh-CN" altLang="en-US" sz="2400" b="1" dirty="0" smtClean="0">
                          <a:latin typeface="仿宋" pitchFamily="49" charset="-122"/>
                          <a:ea typeface="仿宋" pitchFamily="49" charset="-122"/>
                        </a:rPr>
                        <a:t>招聘对象：</a:t>
                      </a:r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pPr algn="just"/>
                      <a:r>
                        <a:rPr lang="zh-CN" altLang="en-US" dirty="0" smtClean="0"/>
                        <a:t>传统美德在日常生活中的各种道德</a:t>
                      </a:r>
                      <a:endParaRPr lang="en-US" altLang="zh-CN" dirty="0" smtClean="0"/>
                    </a:p>
                    <a:p>
                      <a:pPr algn="just"/>
                      <a:r>
                        <a:rPr lang="zh-CN" altLang="en-US" sz="2400" b="1" dirty="0" smtClean="0">
                          <a:latin typeface="仿宋" pitchFamily="49" charset="-122"/>
                          <a:ea typeface="仿宋" pitchFamily="49" charset="-122"/>
                        </a:rPr>
                        <a:t>招聘要求：</a:t>
                      </a:r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pPr algn="just"/>
                      <a:r>
                        <a:rPr lang="en-US" altLang="zh-CN" dirty="0" smtClean="0"/>
                        <a:t>1</a:t>
                      </a:r>
                      <a:r>
                        <a:rPr lang="zh-CN" altLang="en-US" dirty="0" smtClean="0"/>
                        <a:t>、应聘者必须健康、正直、积极、向上</a:t>
                      </a:r>
                      <a:endParaRPr lang="en-US" altLang="zh-CN" dirty="0" smtClean="0"/>
                    </a:p>
                    <a:p>
                      <a:pPr algn="just"/>
                      <a:r>
                        <a:rPr lang="en-US" altLang="zh-CN" dirty="0" smtClean="0"/>
                        <a:t>2</a:t>
                      </a:r>
                      <a:r>
                        <a:rPr lang="zh-CN" altLang="en-US" dirty="0" smtClean="0"/>
                        <a:t>、应聘时的表现形式不限，但主题必须是弘扬中华民族传统美德</a:t>
                      </a:r>
                      <a:endParaRPr lang="en-US" altLang="zh-CN" dirty="0" smtClean="0"/>
                    </a:p>
                    <a:p>
                      <a:endParaRPr lang="zh-CN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5363" name="Picture 3" descr="C:\Users\Administrator\Desktop\t0183faeff20e316185[1].jpg"/>
          <p:cNvPicPr>
            <a:picLocks noChangeAspect="1" noChangeArrowheads="1"/>
          </p:cNvPicPr>
          <p:nvPr/>
        </p:nvPicPr>
        <p:blipFill>
          <a:blip r:embed="rId3" cstate="print"/>
          <a:srcRect b="4545"/>
          <a:stretch>
            <a:fillRect/>
          </a:stretch>
        </p:blipFill>
        <p:spPr bwMode="auto">
          <a:xfrm>
            <a:off x="6858016" y="1357298"/>
            <a:ext cx="2285984" cy="4786346"/>
          </a:xfrm>
          <a:prstGeom prst="rect">
            <a:avLst/>
          </a:prstGeom>
          <a:noFill/>
        </p:spPr>
      </p:pic>
      <p:sp>
        <p:nvSpPr>
          <p:cNvPr id="19" name="椭圆 18"/>
          <p:cNvSpPr/>
          <p:nvPr/>
        </p:nvSpPr>
        <p:spPr>
          <a:xfrm>
            <a:off x="7286644" y="1857364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7000892" y="1643050"/>
            <a:ext cx="214314" cy="214314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6643702" y="1500174"/>
            <a:ext cx="214314" cy="285752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11364824[1].jpg"/>
          <p:cNvPicPr>
            <a:picLocks noChangeAspect="1"/>
          </p:cNvPicPr>
          <p:nvPr/>
        </p:nvPicPr>
        <p:blipFill>
          <a:blip r:embed="rId4" cstate="print"/>
          <a:srcRect b="9897"/>
          <a:stretch>
            <a:fillRect/>
          </a:stretch>
        </p:blipFill>
        <p:spPr>
          <a:xfrm>
            <a:off x="7715272" y="0"/>
            <a:ext cx="1428728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0150b930abbd795c3e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46181">
            <a:off x="2214766" y="959515"/>
            <a:ext cx="2397618" cy="2868467"/>
          </a:xfrm>
          <a:prstGeom prst="rect">
            <a:avLst/>
          </a:prstGeom>
        </p:spPr>
      </p:pic>
      <p:pic>
        <p:nvPicPr>
          <p:cNvPr id="4" name="图片 3" descr="t01e6b1a8c0bf36eda0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456104">
            <a:off x="5226738" y="1056672"/>
            <a:ext cx="2099851" cy="2477949"/>
          </a:xfrm>
          <a:prstGeom prst="rect">
            <a:avLst/>
          </a:prstGeom>
        </p:spPr>
      </p:pic>
      <p:pic>
        <p:nvPicPr>
          <p:cNvPr id="8" name="图片 7" descr="t01a431d8cbefb678d8[1].jpg"/>
          <p:cNvPicPr>
            <a:picLocks noChangeAspect="1"/>
          </p:cNvPicPr>
          <p:nvPr/>
        </p:nvPicPr>
        <p:blipFill>
          <a:blip r:embed="rId5" cstate="print"/>
          <a:srcRect b="-2174"/>
          <a:stretch>
            <a:fillRect/>
          </a:stretch>
        </p:blipFill>
        <p:spPr>
          <a:xfrm rot="672980">
            <a:off x="4817772" y="3569940"/>
            <a:ext cx="2104607" cy="3032826"/>
          </a:xfrm>
          <a:prstGeom prst="rect">
            <a:avLst/>
          </a:prstGeom>
        </p:spPr>
      </p:pic>
      <p:pic>
        <p:nvPicPr>
          <p:cNvPr id="2050" name="Picture 2" descr="http://p4.so.qhmsg.com/bdr/_240_/t0189ce99b4808b5ec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0232" y="3857628"/>
            <a:ext cx="2500330" cy="2643191"/>
          </a:xfrm>
          <a:prstGeom prst="rect">
            <a:avLst/>
          </a:prstGeom>
          <a:noFill/>
        </p:spPr>
      </p:pic>
      <p:sp>
        <p:nvSpPr>
          <p:cNvPr id="11" name="线形标注 2 10"/>
          <p:cNvSpPr/>
          <p:nvPr/>
        </p:nvSpPr>
        <p:spPr>
          <a:xfrm>
            <a:off x="7143768" y="2857496"/>
            <a:ext cx="2000232" cy="612648"/>
          </a:xfrm>
          <a:prstGeom prst="borderCallout2">
            <a:avLst>
              <a:gd name="adj1" fmla="val -9556"/>
              <a:gd name="adj2" fmla="val 50519"/>
              <a:gd name="adj3" fmla="val -6984"/>
              <a:gd name="adj4" fmla="val 51643"/>
              <a:gd name="adj5" fmla="val -124247"/>
              <a:gd name="adj6" fmla="val 6863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友善姐妹花</a:t>
            </a:r>
            <a:endParaRPr lang="zh-CN" altLang="en-US" sz="2800" dirty="0">
              <a:solidFill>
                <a:schemeClr val="tx1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线形标注 1 11"/>
          <p:cNvSpPr/>
          <p:nvPr/>
        </p:nvSpPr>
        <p:spPr>
          <a:xfrm>
            <a:off x="7429488" y="4500570"/>
            <a:ext cx="1714512" cy="714380"/>
          </a:xfrm>
          <a:prstGeom prst="borderCallout1">
            <a:avLst>
              <a:gd name="adj1" fmla="val 100405"/>
              <a:gd name="adj2" fmla="val 47758"/>
              <a:gd name="adj3" fmla="val 187534"/>
              <a:gd name="adj4" fmla="val -15345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遵纪守法</a:t>
            </a:r>
            <a:endParaRPr lang="zh-CN" altLang="en-US" sz="2800" dirty="0">
              <a:solidFill>
                <a:schemeClr val="tx1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4" name="线形标注 1 13"/>
          <p:cNvSpPr/>
          <p:nvPr/>
        </p:nvSpPr>
        <p:spPr>
          <a:xfrm>
            <a:off x="785786" y="1357298"/>
            <a:ext cx="642942" cy="2000264"/>
          </a:xfrm>
          <a:prstGeom prst="borderCallout1">
            <a:avLst>
              <a:gd name="adj1" fmla="val 52856"/>
              <a:gd name="adj2" fmla="val 110287"/>
              <a:gd name="adj3" fmla="val 48944"/>
              <a:gd name="adj4" fmla="val 232012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热爱祖国</a:t>
            </a:r>
            <a:endParaRPr lang="zh-CN" altLang="en-US" sz="2800" dirty="0">
              <a:solidFill>
                <a:schemeClr val="tx1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5" name="线形标注 1 14"/>
          <p:cNvSpPr/>
          <p:nvPr/>
        </p:nvSpPr>
        <p:spPr>
          <a:xfrm>
            <a:off x="785786" y="3929066"/>
            <a:ext cx="642942" cy="2000264"/>
          </a:xfrm>
          <a:prstGeom prst="borderCallout1">
            <a:avLst>
              <a:gd name="adj1" fmla="val 47562"/>
              <a:gd name="adj2" fmla="val 99371"/>
              <a:gd name="adj3" fmla="val 63196"/>
              <a:gd name="adj4" fmla="val 200840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助人为乐</a:t>
            </a:r>
            <a:endParaRPr lang="zh-CN" altLang="en-US" sz="2800" dirty="0">
              <a:solidFill>
                <a:schemeClr val="tx1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285728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四、情境创设，初步形成道德认知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13" name="图片 12" descr="11364824[1].jpg"/>
          <p:cNvPicPr>
            <a:picLocks noChangeAspect="1"/>
          </p:cNvPicPr>
          <p:nvPr/>
        </p:nvPicPr>
        <p:blipFill>
          <a:blip r:embed="rId7" cstate="print"/>
          <a:srcRect b="9897"/>
          <a:stretch>
            <a:fillRect/>
          </a:stretch>
        </p:blipFill>
        <p:spPr>
          <a:xfrm>
            <a:off x="7500958" y="0"/>
            <a:ext cx="1643042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643042" y="1214422"/>
          <a:ext cx="3071834" cy="464347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71834"/>
              </a:tblGrid>
              <a:tr h="4643470">
                <a:tc>
                  <a:txBody>
                    <a:bodyPr/>
                    <a:lstStyle/>
                    <a:p>
                      <a:pPr algn="ctr"/>
                      <a:endParaRPr lang="en-US" altLang="zh-CN" sz="28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pPr algn="ctr"/>
                      <a:r>
                        <a:rPr lang="zh-CN" altLang="en-US" sz="2800" b="1" dirty="0" smtClean="0">
                          <a:latin typeface="仿宋" pitchFamily="49" charset="-122"/>
                          <a:ea typeface="仿宋" pitchFamily="49" charset="-122"/>
                        </a:rPr>
                        <a:t>招聘证书</a:t>
                      </a:r>
                      <a:endParaRPr lang="en-US" altLang="zh-CN" sz="28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sz="2400" b="1" dirty="0" smtClean="0">
                          <a:latin typeface="仿宋" pitchFamily="49" charset="-122"/>
                          <a:ea typeface="仿宋" pitchFamily="49" charset="-122"/>
                        </a:rPr>
                        <a:t>受聘对象：</a:t>
                      </a:r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dirty="0" smtClean="0">
                          <a:latin typeface="+mn-ea"/>
                          <a:ea typeface="+mn-ea"/>
                        </a:rPr>
                        <a:t>热爱祖国、友善姐妹花、遵纪守法、乐于助人</a:t>
                      </a:r>
                      <a:endParaRPr lang="en-US" altLang="zh-CN" dirty="0" smtClean="0">
                        <a:latin typeface="+mn-ea"/>
                        <a:ea typeface="+mn-ea"/>
                      </a:endParaRPr>
                    </a:p>
                    <a:p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sz="2400" b="1" dirty="0" smtClean="0">
                          <a:latin typeface="仿宋" pitchFamily="49" charset="-122"/>
                          <a:ea typeface="仿宋" pitchFamily="49" charset="-122"/>
                        </a:rPr>
                        <a:t>聘用单位：</a:t>
                      </a:r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dirty="0" smtClean="0"/>
                        <a:t>每一位同学的心中</a:t>
                      </a:r>
                      <a:endParaRPr lang="en-US" altLang="zh-CN" dirty="0" smtClean="0"/>
                    </a:p>
                    <a:p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sz="2400" b="1" dirty="0" smtClean="0">
                          <a:latin typeface="仿宋" pitchFamily="49" charset="-122"/>
                          <a:ea typeface="仿宋" pitchFamily="49" charset="-122"/>
                        </a:rPr>
                        <a:t>聘用日期：</a:t>
                      </a:r>
                      <a:endParaRPr lang="en-US" altLang="zh-CN" sz="2400" b="1" dirty="0" smtClean="0">
                        <a:latin typeface="仿宋" pitchFamily="49" charset="-122"/>
                        <a:ea typeface="仿宋" pitchFamily="49" charset="-122"/>
                      </a:endParaRPr>
                    </a:p>
                    <a:p>
                      <a:r>
                        <a:rPr lang="zh-CN" altLang="en-US" dirty="0" smtClean="0"/>
                        <a:t>世代相传，亘古不息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 descr="t0183faeff20e316185[1].jpg"/>
          <p:cNvPicPr>
            <a:picLocks noChangeAspect="1"/>
          </p:cNvPicPr>
          <p:nvPr/>
        </p:nvPicPr>
        <p:blipFill>
          <a:blip r:embed="rId4" cstate="print"/>
          <a:srcRect b="4762"/>
          <a:stretch>
            <a:fillRect/>
          </a:stretch>
        </p:blipFill>
        <p:spPr>
          <a:xfrm>
            <a:off x="5357818" y="1428736"/>
            <a:ext cx="2643206" cy="4286280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5857884" y="2143116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500694" y="1857364"/>
            <a:ext cx="214314" cy="214314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000628" y="1571612"/>
            <a:ext cx="285752" cy="285752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928662" y="285728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四、情境创设，初步形成道德认知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10" name="图片 9" descr="11364824[1].jpg"/>
          <p:cNvPicPr>
            <a:picLocks noChangeAspect="1"/>
          </p:cNvPicPr>
          <p:nvPr/>
        </p:nvPicPr>
        <p:blipFill>
          <a:blip r:embed="rId5" cstate="print"/>
          <a:srcRect b="9897"/>
          <a:stretch>
            <a:fillRect/>
          </a:stretch>
        </p:blipFill>
        <p:spPr>
          <a:xfrm>
            <a:off x="7358083" y="0"/>
            <a:ext cx="1785917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a typeface="仿宋" pitchFamily="49" charset="-122"/>
              </a:rPr>
              <a:t>五、故事展示，体验道德判断</a:t>
            </a:r>
            <a:endParaRPr lang="zh-CN" altLang="en-US" sz="3200" b="1" dirty="0">
              <a:ea typeface="仿宋" pitchFamily="49" charset="-122"/>
            </a:endParaRPr>
          </a:p>
        </p:txBody>
      </p:sp>
      <p:pic>
        <p:nvPicPr>
          <p:cNvPr id="3" name="图片 2" descr="t01297db8a2fc2818ef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928802"/>
            <a:ext cx="3500461" cy="35004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0" y="1928802"/>
            <a:ext cx="4214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2060"/>
                </a:solidFill>
              </a:rPr>
              <a:t>        国庆长假过后，天安门广场留下了十几万口香糖的痕迹，平均每块方砖粘有十几块口香糖。对此，环卫部门先后设计了三套清洗方案，皆因怕损害方砖而放弃，最后仍然采用人工铲除的方法，上百环卫工人用了整整一个星期才将口香糖痕迹清除。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5500702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提问：听了这个故事，你有何感想？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14298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2060"/>
                </a:solidFill>
              </a:rPr>
              <a:t>故事一：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  <p:pic>
        <p:nvPicPr>
          <p:cNvPr id="7" name="图片 6" descr="11364824[1].jpg"/>
          <p:cNvPicPr>
            <a:picLocks noChangeAspect="1"/>
          </p:cNvPicPr>
          <p:nvPr/>
        </p:nvPicPr>
        <p:blipFill>
          <a:blip r:embed="rId4" cstate="print"/>
          <a:srcRect b="9897"/>
          <a:stretch>
            <a:fillRect/>
          </a:stretch>
        </p:blipFill>
        <p:spPr>
          <a:xfrm>
            <a:off x="7286644" y="0"/>
            <a:ext cx="1857356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589</TotalTime>
  <Words>1049</Words>
  <Application>Microsoft Office PowerPoint</Application>
  <PresentationFormat>全屏显示(4:3)</PresentationFormat>
  <Paragraphs>55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暗香扑面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PC12</dc:creator>
  <cp:lastModifiedBy>Administrator</cp:lastModifiedBy>
  <cp:revision>61</cp:revision>
  <dcterms:created xsi:type="dcterms:W3CDTF">2016-10-25T05:22:42Z</dcterms:created>
  <dcterms:modified xsi:type="dcterms:W3CDTF">2016-10-29T14:15:49Z</dcterms:modified>
</cp:coreProperties>
</file>