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2016/10/30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612854"/>
            <a:ext cx="3816424" cy="707886"/>
          </a:xfrm>
          <a:prstGeom prst="rect">
            <a:avLst/>
          </a:prstGeom>
          <a:noFill/>
        </p:spPr>
        <p:txBody>
          <a:bodyPr wrap="square" rtlCol="0">
            <a:spAutoFit/>
          </a:bodyPr>
          <a:lstStyle/>
          <a:p>
            <a:r>
              <a:rPr lang="zh-CN" altLang="en-US" sz="4000" b="1" dirty="0" smtClean="0">
                <a:solidFill>
                  <a:srgbClr val="FF0000"/>
                </a:solidFill>
                <a:effectLst>
                  <a:outerShdw blurRad="50800" dist="38100" dir="2700000" algn="tl" rotWithShape="0">
                    <a:prstClr val="black">
                      <a:alpha val="40000"/>
                    </a:prstClr>
                  </a:outerShdw>
                </a:effectLst>
                <a:latin typeface="仿宋" pitchFamily="49" charset="-122"/>
                <a:ea typeface="仿宋" pitchFamily="49" charset="-122"/>
              </a:rPr>
              <a:t>少先队活动课</a:t>
            </a:r>
            <a:endParaRPr lang="zh-CN" altLang="en-US" sz="4000" b="1" dirty="0">
              <a:solidFill>
                <a:srgbClr val="FF0000"/>
              </a:solidFill>
              <a:effectLst>
                <a:outerShdw blurRad="50800" dist="38100" dir="2700000" algn="tl" rotWithShape="0">
                  <a:prstClr val="black">
                    <a:alpha val="40000"/>
                  </a:prstClr>
                </a:outerShdw>
              </a:effectLst>
              <a:latin typeface="仿宋" pitchFamily="49" charset="-122"/>
              <a:ea typeface="仿宋" pitchFamily="49" charset="-122"/>
            </a:endParaRPr>
          </a:p>
        </p:txBody>
      </p:sp>
      <p:sp>
        <p:nvSpPr>
          <p:cNvPr id="5" name="TextBox 4"/>
          <p:cNvSpPr txBox="1"/>
          <p:nvPr/>
        </p:nvSpPr>
        <p:spPr>
          <a:xfrm>
            <a:off x="1403648" y="2420888"/>
            <a:ext cx="6624736" cy="1569660"/>
          </a:xfrm>
          <a:prstGeom prst="rect">
            <a:avLst/>
          </a:prstGeom>
          <a:noFill/>
        </p:spPr>
        <p:txBody>
          <a:bodyPr wrap="square" rtlCol="0">
            <a:spAutoFit/>
          </a:bodyPr>
          <a:lstStyle/>
          <a:p>
            <a:r>
              <a:rPr lang="zh-CN" altLang="en-US"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养成道德好习惯</a:t>
            </a:r>
            <a:endParaRPr lang="en-US" altLang="zh-CN"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endParaRPr>
          </a:p>
          <a:p>
            <a:r>
              <a:rPr lang="en-US" altLang="zh-CN"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    ——</a:t>
            </a:r>
            <a:r>
              <a:rPr lang="zh-CN" altLang="en-US"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学会道德判断</a:t>
            </a:r>
            <a:endParaRPr lang="en-US" altLang="zh-CN" sz="4800" b="1" dirty="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endParaRPr>
          </a:p>
        </p:txBody>
      </p:sp>
      <p:sp>
        <p:nvSpPr>
          <p:cNvPr id="2" name="TextBox 1"/>
          <p:cNvSpPr txBox="1"/>
          <p:nvPr/>
        </p:nvSpPr>
        <p:spPr>
          <a:xfrm>
            <a:off x="3214678" y="5357826"/>
            <a:ext cx="5256584" cy="523220"/>
          </a:xfrm>
          <a:prstGeom prst="rect">
            <a:avLst/>
          </a:prstGeom>
          <a:noFill/>
        </p:spPr>
        <p:txBody>
          <a:bodyPr wrap="square" rtlCol="0">
            <a:spAutoFit/>
          </a:bodyPr>
          <a:lstStyle/>
          <a:p>
            <a:r>
              <a:rPr lang="zh-CN" altLang="en-US" sz="2400" b="1" dirty="0" smtClean="0">
                <a:latin typeface="仿宋" pitchFamily="49" charset="-122"/>
                <a:ea typeface="仿宋" pitchFamily="49" charset="-122"/>
              </a:rPr>
              <a:t>  </a:t>
            </a:r>
            <a:r>
              <a:rPr lang="zh-CN" altLang="en-US" sz="2800" b="1" dirty="0" smtClean="0">
                <a:latin typeface="仿宋" pitchFamily="49" charset="-122"/>
                <a:ea typeface="仿宋" pitchFamily="49" charset="-122"/>
              </a:rPr>
              <a:t>拾</a:t>
            </a:r>
            <a:r>
              <a:rPr lang="zh-CN" altLang="en-US" sz="2800" b="1" dirty="0">
                <a:latin typeface="仿宋" pitchFamily="49" charset="-122"/>
                <a:ea typeface="仿宋" pitchFamily="49" charset="-122"/>
              </a:rPr>
              <a:t>回桥</a:t>
            </a:r>
            <a:r>
              <a:rPr lang="zh-CN" altLang="en-US" sz="2800" b="1" dirty="0" smtClean="0">
                <a:latin typeface="仿宋" pitchFamily="49" charset="-122"/>
                <a:ea typeface="仿宋" pitchFamily="49" charset="-122"/>
              </a:rPr>
              <a:t>镇拾回桥中学  张莹莹</a:t>
            </a:r>
            <a:endParaRPr lang="zh-CN" altLang="en-US" sz="2800" b="1" dirty="0">
              <a:latin typeface="仿宋" pitchFamily="49" charset="-122"/>
              <a:ea typeface="仿宋" pitchFamily="49" charset="-122"/>
            </a:endParaRPr>
          </a:p>
        </p:txBody>
      </p:sp>
      <p:pic>
        <p:nvPicPr>
          <p:cNvPr id="6" name="图片 5" descr="11364824[1].jpg"/>
          <p:cNvPicPr>
            <a:picLocks noChangeAspect="1"/>
          </p:cNvPicPr>
          <p:nvPr/>
        </p:nvPicPr>
        <p:blipFill>
          <a:blip r:embed="rId2" cstate="print"/>
          <a:srcRect b="10000"/>
          <a:stretch>
            <a:fillRect/>
          </a:stretch>
        </p:blipFill>
        <p:spPr>
          <a:xfrm>
            <a:off x="6843279" y="0"/>
            <a:ext cx="2300721" cy="2571744"/>
          </a:xfrm>
          <a:prstGeom prst="rect">
            <a:avLst/>
          </a:prstGeom>
        </p:spPr>
      </p:pic>
    </p:spTree>
    <p:extLst>
      <p:ext uri="{BB962C8B-B14F-4D97-AF65-F5344CB8AC3E}">
        <p14:creationId xmlns="" xmlns:p14="http://schemas.microsoft.com/office/powerpoint/2010/main" val="315194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sp>
        <p:nvSpPr>
          <p:cNvPr id="3" name="TextBox 2"/>
          <p:cNvSpPr txBox="1"/>
          <p:nvPr/>
        </p:nvSpPr>
        <p:spPr>
          <a:xfrm>
            <a:off x="928662" y="1071546"/>
            <a:ext cx="6286544"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环节五：讨论：怎样做好道德判断</a:t>
            </a:r>
            <a:endParaRPr lang="zh-CN" altLang="en-US" sz="2800" dirty="0">
              <a:solidFill>
                <a:schemeClr val="accent2">
                  <a:lumMod val="50000"/>
                </a:schemeClr>
              </a:solidFill>
              <a:latin typeface="黑体" pitchFamily="49" charset="-122"/>
              <a:ea typeface="黑体" pitchFamily="49" charset="-122"/>
            </a:endParaRPr>
          </a:p>
        </p:txBody>
      </p:sp>
      <p:pic>
        <p:nvPicPr>
          <p:cNvPr id="4" name="图片 3"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5" name="TextBox 4"/>
          <p:cNvSpPr txBox="1"/>
          <p:nvPr/>
        </p:nvSpPr>
        <p:spPr>
          <a:xfrm>
            <a:off x="928662" y="1643050"/>
            <a:ext cx="6000792" cy="1323439"/>
          </a:xfrm>
          <a:prstGeom prst="rect">
            <a:avLst/>
          </a:prstGeom>
          <a:noFill/>
        </p:spPr>
        <p:txBody>
          <a:bodyPr wrap="square" rtlCol="0">
            <a:spAutoFit/>
          </a:bodyPr>
          <a:lstStyle/>
          <a:p>
            <a:r>
              <a:rPr lang="zh-CN" altLang="en-US" sz="2000" dirty="0" smtClean="0">
                <a:solidFill>
                  <a:schemeClr val="accent2">
                    <a:lumMod val="50000"/>
                  </a:schemeClr>
                </a:solidFill>
                <a:latin typeface="黑体" pitchFamily="49" charset="-122"/>
                <a:ea typeface="黑体" pitchFamily="49" charset="-122"/>
              </a:rPr>
              <a:t>队员们以小组的形式探讨如何进行道德判断，然后大家一起说一说在今后的实际生活中我们到底应该怎样进行道德判断，并呼吁队员们要从小事做起，做一名文明、合格的道德传播者。</a:t>
            </a:r>
            <a:endParaRPr lang="zh-CN" altLang="en-US" sz="2000" dirty="0">
              <a:solidFill>
                <a:schemeClr val="accent2">
                  <a:lumMod val="50000"/>
                </a:schemeClr>
              </a:solidFill>
              <a:latin typeface="黑体" pitchFamily="49" charset="-122"/>
              <a:ea typeface="黑体" pitchFamily="49" charset="-122"/>
            </a:endParaRPr>
          </a:p>
        </p:txBody>
      </p:sp>
      <p:pic>
        <p:nvPicPr>
          <p:cNvPr id="6" name="Picture 2" descr="http://news.xinhuanet.com/photo/2011-12/22/122469382_11n.jpg"/>
          <p:cNvPicPr>
            <a:picLocks noChangeAspect="1" noChangeArrowheads="1"/>
          </p:cNvPicPr>
          <p:nvPr/>
        </p:nvPicPr>
        <p:blipFill>
          <a:blip r:embed="rId3" cstate="print"/>
          <a:srcRect l="1852" t="1735" r="3704" b="9786"/>
          <a:stretch>
            <a:fillRect/>
          </a:stretch>
        </p:blipFill>
        <p:spPr bwMode="auto">
          <a:xfrm>
            <a:off x="857224" y="2928934"/>
            <a:ext cx="3071834" cy="3071834"/>
          </a:xfrm>
          <a:prstGeom prst="rect">
            <a:avLst/>
          </a:prstGeom>
          <a:noFill/>
        </p:spPr>
      </p:pic>
      <p:sp>
        <p:nvSpPr>
          <p:cNvPr id="7" name="圆角矩形 6"/>
          <p:cNvSpPr/>
          <p:nvPr/>
        </p:nvSpPr>
        <p:spPr>
          <a:xfrm>
            <a:off x="4786314" y="3143248"/>
            <a:ext cx="4071966" cy="278608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smtClean="0">
                <a:solidFill>
                  <a:schemeClr val="tx2">
                    <a:lumMod val="50000"/>
                  </a:schemeClr>
                </a:solidFill>
                <a:latin typeface="华文细黑" pitchFamily="2" charset="-122"/>
                <a:ea typeface="华文细黑" pitchFamily="2" charset="-122"/>
              </a:rPr>
              <a:t>设计意图：给队员们充分的思考空间，就能获得队员们思维的火花；同时体现了“主动参与、积极思考、合作交流、体验成功、健康发展”的教学思路。</a:t>
            </a:r>
            <a:endParaRPr lang="zh-CN" altLang="en-US" sz="2000" dirty="0">
              <a:solidFill>
                <a:schemeClr val="tx2">
                  <a:lumMod val="50000"/>
                </a:schemeClr>
              </a:solidFill>
              <a:latin typeface="华文细黑" pitchFamily="2" charset="-122"/>
              <a:ea typeface="华文细黑"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4)">
                                      <p:cBhvr>
                                        <p:cTn id="13" dur="1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plus(in)">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sp>
        <p:nvSpPr>
          <p:cNvPr id="3" name="TextBox 2"/>
          <p:cNvSpPr txBox="1"/>
          <p:nvPr/>
        </p:nvSpPr>
        <p:spPr>
          <a:xfrm>
            <a:off x="928662" y="1071546"/>
            <a:ext cx="6286544"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环节六：辅导员带领队员们宣誓</a:t>
            </a:r>
            <a:endParaRPr lang="zh-CN" altLang="en-US" sz="2800" dirty="0">
              <a:solidFill>
                <a:schemeClr val="accent2">
                  <a:lumMod val="50000"/>
                </a:schemeClr>
              </a:solidFill>
              <a:latin typeface="黑体" pitchFamily="49" charset="-122"/>
              <a:ea typeface="黑体" pitchFamily="49" charset="-122"/>
            </a:endParaRPr>
          </a:p>
        </p:txBody>
      </p:sp>
      <p:pic>
        <p:nvPicPr>
          <p:cNvPr id="5" name="图片 4"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pic>
        <p:nvPicPr>
          <p:cNvPr id="18436" name="Picture 4" descr="http://p0.so.qhmsg.com/bdr/_240_/t0109e7c971721c83b5.jpg"/>
          <p:cNvPicPr>
            <a:picLocks noChangeAspect="1" noChangeArrowheads="1"/>
          </p:cNvPicPr>
          <p:nvPr/>
        </p:nvPicPr>
        <p:blipFill>
          <a:blip r:embed="rId3" cstate="print"/>
          <a:srcRect b="6897"/>
          <a:stretch>
            <a:fillRect/>
          </a:stretch>
        </p:blipFill>
        <p:spPr bwMode="auto">
          <a:xfrm>
            <a:off x="714348" y="2071678"/>
            <a:ext cx="6500858" cy="38576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4)">
                                      <p:cBhvr>
                                        <p:cTn id="13" dur="1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18436"/>
                                        </p:tgtEl>
                                        <p:attrNameLst>
                                          <p:attrName>style.visibility</p:attrName>
                                        </p:attrNameLst>
                                      </p:cBhvr>
                                      <p:to>
                                        <p:strVal val="visible"/>
                                      </p:to>
                                    </p:set>
                                    <p:animEffect transition="in" filter="wheel(4)">
                                      <p:cBhvr>
                                        <p:cTn id="18"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六、活动效果</a:t>
            </a:r>
            <a:endParaRPr lang="zh-CN" altLang="en-US" sz="3200" dirty="0">
              <a:latin typeface="华文细黑" pitchFamily="2" charset="-122"/>
              <a:ea typeface="华文细黑" pitchFamily="2" charset="-122"/>
            </a:endParaRPr>
          </a:p>
        </p:txBody>
      </p:sp>
      <p:pic>
        <p:nvPicPr>
          <p:cNvPr id="3" name="图片 2"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graphicFrame>
        <p:nvGraphicFramePr>
          <p:cNvPr id="5" name="表格 4"/>
          <p:cNvGraphicFramePr>
            <a:graphicFrameLocks noGrp="1"/>
          </p:cNvGraphicFramePr>
          <p:nvPr/>
        </p:nvGraphicFramePr>
        <p:xfrm>
          <a:off x="1000100" y="1071546"/>
          <a:ext cx="5572164" cy="457200"/>
        </p:xfrm>
        <a:graphic>
          <a:graphicData uri="http://schemas.openxmlformats.org/drawingml/2006/table">
            <a:tbl>
              <a:tblPr>
                <a:tableStyleId>{3C2FFA5D-87B4-456A-9821-1D502468CF0F}</a:tableStyleId>
              </a:tblPr>
              <a:tblGrid>
                <a:gridCol w="5572164"/>
              </a:tblGrid>
              <a:tr h="4286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环节一：队会仪式</a:t>
                      </a:r>
                    </a:p>
                  </a:txBody>
                  <a:tcPr/>
                </a:tc>
              </a:tr>
            </a:tbl>
          </a:graphicData>
        </a:graphic>
      </p:graphicFrame>
      <p:graphicFrame>
        <p:nvGraphicFramePr>
          <p:cNvPr id="6" name="表格 5"/>
          <p:cNvGraphicFramePr>
            <a:graphicFrameLocks noGrp="1"/>
          </p:cNvGraphicFramePr>
          <p:nvPr/>
        </p:nvGraphicFramePr>
        <p:xfrm>
          <a:off x="1000100" y="1928802"/>
          <a:ext cx="5572164" cy="457200"/>
        </p:xfrm>
        <a:graphic>
          <a:graphicData uri="http://schemas.openxmlformats.org/drawingml/2006/table">
            <a:tbl>
              <a:tblPr>
                <a:tableStyleId>{3C2FFA5D-87B4-456A-9821-1D502468CF0F}</a:tableStyleId>
              </a:tblPr>
              <a:tblGrid>
                <a:gridCol w="5572164"/>
              </a:tblGrid>
              <a:tr h="3571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环节二：故事导入，揭示主题</a:t>
                      </a:r>
                    </a:p>
                  </a:txBody>
                  <a:tcPr/>
                </a:tc>
              </a:tr>
            </a:tbl>
          </a:graphicData>
        </a:graphic>
      </p:graphicFrame>
      <p:graphicFrame>
        <p:nvGraphicFramePr>
          <p:cNvPr id="7" name="表格 6"/>
          <p:cNvGraphicFramePr>
            <a:graphicFrameLocks noGrp="1"/>
          </p:cNvGraphicFramePr>
          <p:nvPr/>
        </p:nvGraphicFramePr>
        <p:xfrm>
          <a:off x="928662" y="2786058"/>
          <a:ext cx="5643602" cy="457200"/>
        </p:xfrm>
        <a:graphic>
          <a:graphicData uri="http://schemas.openxmlformats.org/drawingml/2006/table">
            <a:tbl>
              <a:tblPr>
                <a:tableStyleId>{3C2FFA5D-87B4-456A-9821-1D502468CF0F}</a:tableStyleId>
              </a:tblPr>
              <a:tblGrid>
                <a:gridCol w="5643602"/>
              </a:tblGrid>
              <a:tr h="3028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环节三：情境创设，初步形成道德认知</a:t>
                      </a:r>
                    </a:p>
                  </a:txBody>
                  <a:tcPr/>
                </a:tc>
              </a:tr>
            </a:tbl>
          </a:graphicData>
        </a:graphic>
      </p:graphicFrame>
      <p:graphicFrame>
        <p:nvGraphicFramePr>
          <p:cNvPr id="8" name="表格 7"/>
          <p:cNvGraphicFramePr>
            <a:graphicFrameLocks noGrp="1"/>
          </p:cNvGraphicFramePr>
          <p:nvPr/>
        </p:nvGraphicFramePr>
        <p:xfrm>
          <a:off x="928662" y="3786190"/>
          <a:ext cx="5643602" cy="457200"/>
        </p:xfrm>
        <a:graphic>
          <a:graphicData uri="http://schemas.openxmlformats.org/drawingml/2006/table">
            <a:tbl>
              <a:tblPr>
                <a:tableStyleId>{3C2FFA5D-87B4-456A-9821-1D502468CF0F}</a:tableStyleId>
              </a:tblPr>
              <a:tblGrid>
                <a:gridCol w="5643602"/>
              </a:tblGrid>
              <a:tr h="2857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环节四：故事展示，体验道德判断</a:t>
                      </a:r>
                    </a:p>
                  </a:txBody>
                  <a:tcPr/>
                </a:tc>
              </a:tr>
            </a:tbl>
          </a:graphicData>
        </a:graphic>
      </p:graphicFrame>
      <p:graphicFrame>
        <p:nvGraphicFramePr>
          <p:cNvPr id="9" name="表格 8"/>
          <p:cNvGraphicFramePr>
            <a:graphicFrameLocks noGrp="1"/>
          </p:cNvGraphicFramePr>
          <p:nvPr/>
        </p:nvGraphicFramePr>
        <p:xfrm>
          <a:off x="928662" y="4643446"/>
          <a:ext cx="5643602" cy="457200"/>
        </p:xfrm>
        <a:graphic>
          <a:graphicData uri="http://schemas.openxmlformats.org/drawingml/2006/table">
            <a:tbl>
              <a:tblPr>
                <a:tableStyleId>{3C2FFA5D-87B4-456A-9821-1D502468CF0F}</a:tableStyleId>
              </a:tblPr>
              <a:tblGrid>
                <a:gridCol w="5643602"/>
              </a:tblGrid>
              <a:tr h="40374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环节五：讨论：怎样做好道德判断</a:t>
                      </a:r>
                    </a:p>
                  </a:txBody>
                  <a:tcPr/>
                </a:tc>
              </a:tr>
            </a:tbl>
          </a:graphicData>
        </a:graphic>
      </p:graphicFrame>
      <p:graphicFrame>
        <p:nvGraphicFramePr>
          <p:cNvPr id="10" name="表格 9"/>
          <p:cNvGraphicFramePr>
            <a:graphicFrameLocks noGrp="1"/>
          </p:cNvGraphicFramePr>
          <p:nvPr/>
        </p:nvGraphicFramePr>
        <p:xfrm>
          <a:off x="928662" y="5500702"/>
          <a:ext cx="5643602" cy="486697"/>
        </p:xfrm>
        <a:graphic>
          <a:graphicData uri="http://schemas.openxmlformats.org/drawingml/2006/table">
            <a:tbl>
              <a:tblPr>
                <a:tableStyleId>{3C2FFA5D-87B4-456A-9821-1D502468CF0F}</a:tableStyleId>
              </a:tblPr>
              <a:tblGrid>
                <a:gridCol w="5643602"/>
              </a:tblGrid>
              <a:tr h="4866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olidFill>
                            <a:schemeClr val="accent2">
                              <a:lumMod val="50000"/>
                            </a:schemeClr>
                          </a:solidFill>
                          <a:latin typeface="黑体" pitchFamily="49" charset="-122"/>
                          <a:ea typeface="黑体" pitchFamily="49" charset="-122"/>
                        </a:rPr>
                        <a:t>环节六：辅导员带领队员们宣誓</a:t>
                      </a:r>
                    </a:p>
                  </a:txBody>
                  <a:tcPr/>
                </a:tc>
              </a:tr>
            </a:tbl>
          </a:graphicData>
        </a:graphic>
      </p:graphicFrame>
      <p:sp>
        <p:nvSpPr>
          <p:cNvPr id="11" name="下箭头 10"/>
          <p:cNvSpPr/>
          <p:nvPr/>
        </p:nvSpPr>
        <p:spPr>
          <a:xfrm>
            <a:off x="3500430" y="1571612"/>
            <a:ext cx="55607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a:off x="3500430" y="2428868"/>
            <a:ext cx="545785"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下箭头 12"/>
          <p:cNvSpPr/>
          <p:nvPr/>
        </p:nvSpPr>
        <p:spPr>
          <a:xfrm>
            <a:off x="3500430" y="3286124"/>
            <a:ext cx="571504"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下箭头 13"/>
          <p:cNvSpPr/>
          <p:nvPr/>
        </p:nvSpPr>
        <p:spPr>
          <a:xfrm>
            <a:off x="3428992" y="4286256"/>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下箭头 14"/>
          <p:cNvSpPr/>
          <p:nvPr/>
        </p:nvSpPr>
        <p:spPr>
          <a:xfrm>
            <a:off x="3500430" y="5143512"/>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6786578" y="2786058"/>
            <a:ext cx="2214546" cy="3214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lumMod val="20000"/>
                  <a:lumOff val="80000"/>
                </a:schemeClr>
              </a:solidFill>
            </a:endParaRPr>
          </a:p>
        </p:txBody>
      </p:sp>
      <p:sp>
        <p:nvSpPr>
          <p:cNvPr id="18" name="TextBox 17"/>
          <p:cNvSpPr txBox="1"/>
          <p:nvPr/>
        </p:nvSpPr>
        <p:spPr>
          <a:xfrm>
            <a:off x="6918441" y="3000372"/>
            <a:ext cx="1723549" cy="2786082"/>
          </a:xfrm>
          <a:prstGeom prst="rect">
            <a:avLst/>
          </a:prstGeom>
          <a:noFill/>
        </p:spPr>
        <p:txBody>
          <a:bodyPr vert="eaVert" wrap="square" rtlCol="0">
            <a:spAutoFit/>
          </a:bodyPr>
          <a:lstStyle/>
          <a:p>
            <a:r>
              <a:rPr lang="zh-CN" altLang="en-US" sz="2000" b="1" dirty="0" smtClean="0">
                <a:solidFill>
                  <a:srgbClr val="FF0000"/>
                </a:solidFill>
              </a:rPr>
              <a:t>队员们知道了从小事做起，做一个有道德的人，让道德好习惯从口号变成实践，贯彻落实社会主义核心价值观！</a:t>
            </a:r>
            <a:endParaRPr lang="zh-CN" altLang="en-US"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edge">
                                      <p:cBhvr>
                                        <p:cTn id="13" dur="1000"/>
                                        <p:tgtEl>
                                          <p:spTgt spid="5"/>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edge">
                                      <p:cBhvr>
                                        <p:cTn id="16" dur="1000"/>
                                        <p:tgtEl>
                                          <p:spTgt spid="11"/>
                                        </p:tgtEl>
                                      </p:cBhvr>
                                    </p:animEffect>
                                  </p:childTnLst>
                                </p:cTn>
                              </p:par>
                              <p:par>
                                <p:cTn id="17" presetID="2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edge">
                                      <p:cBhvr>
                                        <p:cTn id="19" dur="1000"/>
                                        <p:tgtEl>
                                          <p:spTgt spid="6"/>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edge">
                                      <p:cBhvr>
                                        <p:cTn id="22" dur="1000"/>
                                        <p:tgtEl>
                                          <p:spTgt spid="12"/>
                                        </p:tgtEl>
                                      </p:cBhvr>
                                    </p:animEffect>
                                  </p:childTnLst>
                                </p:cTn>
                              </p:par>
                              <p:par>
                                <p:cTn id="23" presetID="20"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edge">
                                      <p:cBhvr>
                                        <p:cTn id="25" dur="1000"/>
                                        <p:tgtEl>
                                          <p:spTgt spid="7"/>
                                        </p:tgtEl>
                                      </p:cBhvr>
                                    </p:animEffect>
                                  </p:childTnLst>
                                </p:cTn>
                              </p:par>
                              <p:par>
                                <p:cTn id="26" presetID="2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edge">
                                      <p:cBhvr>
                                        <p:cTn id="28" dur="1000"/>
                                        <p:tgtEl>
                                          <p:spTgt spid="13"/>
                                        </p:tgtEl>
                                      </p:cBhvr>
                                    </p:animEffect>
                                  </p:childTnLst>
                                </p:cTn>
                              </p:par>
                              <p:par>
                                <p:cTn id="29" presetID="20"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edge">
                                      <p:cBhvr>
                                        <p:cTn id="31" dur="1000"/>
                                        <p:tgtEl>
                                          <p:spTgt spid="8"/>
                                        </p:tgtEl>
                                      </p:cBhvr>
                                    </p:animEffect>
                                  </p:childTnLst>
                                </p:cTn>
                              </p:par>
                              <p:par>
                                <p:cTn id="32" presetID="2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edge">
                                      <p:cBhvr>
                                        <p:cTn id="34" dur="1000"/>
                                        <p:tgtEl>
                                          <p:spTgt spid="14"/>
                                        </p:tgtEl>
                                      </p:cBhvr>
                                    </p:animEffect>
                                  </p:childTnLst>
                                </p:cTn>
                              </p:par>
                              <p:par>
                                <p:cTn id="35" presetID="20" presetClass="entr" presetSubtype="0"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edge">
                                      <p:cBhvr>
                                        <p:cTn id="37" dur="1000"/>
                                        <p:tgtEl>
                                          <p:spTgt spid="9"/>
                                        </p:tgtEl>
                                      </p:cBhvr>
                                    </p:animEffect>
                                  </p:childTnLst>
                                </p:cTn>
                              </p:par>
                              <p:par>
                                <p:cTn id="38" presetID="2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edge">
                                      <p:cBhvr>
                                        <p:cTn id="40" dur="1000"/>
                                        <p:tgtEl>
                                          <p:spTgt spid="15"/>
                                        </p:tgtEl>
                                      </p:cBhvr>
                                    </p:animEffect>
                                  </p:childTnLst>
                                </p:cTn>
                              </p:par>
                              <p:par>
                                <p:cTn id="41" presetID="20"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edge">
                                      <p:cBhvr>
                                        <p:cTn id="43" dur="10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30"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800" decel="100000"/>
                                        <p:tgtEl>
                                          <p:spTgt spid="18"/>
                                        </p:tgtEl>
                                      </p:cBhvr>
                                    </p:animEffect>
                                    <p:anim calcmode="lin" valueType="num">
                                      <p:cBhvr>
                                        <p:cTn id="49" dur="800" decel="100000" fill="hold"/>
                                        <p:tgtEl>
                                          <p:spTgt spid="18"/>
                                        </p:tgtEl>
                                        <p:attrNameLst>
                                          <p:attrName>style.rotation</p:attrName>
                                        </p:attrNameLst>
                                      </p:cBhvr>
                                      <p:tavLst>
                                        <p:tav tm="0">
                                          <p:val>
                                            <p:fltVal val="-90"/>
                                          </p:val>
                                        </p:tav>
                                        <p:tav tm="100000">
                                          <p:val>
                                            <p:fltVal val="0"/>
                                          </p:val>
                                        </p:tav>
                                      </p:tavLst>
                                    </p:anim>
                                    <p:anim calcmode="lin" valueType="num">
                                      <p:cBhvr>
                                        <p:cTn id="50" dur="800" decel="100000" fill="hold"/>
                                        <p:tgtEl>
                                          <p:spTgt spid="18"/>
                                        </p:tgtEl>
                                        <p:attrNameLst>
                                          <p:attrName>ppt_x</p:attrName>
                                        </p:attrNameLst>
                                      </p:cBhvr>
                                      <p:tavLst>
                                        <p:tav tm="0">
                                          <p:val>
                                            <p:strVal val="#ppt_x+0.4"/>
                                          </p:val>
                                        </p:tav>
                                        <p:tav tm="100000">
                                          <p:val>
                                            <p:strVal val="#ppt_x-0.05"/>
                                          </p:val>
                                        </p:tav>
                                      </p:tavLst>
                                    </p:anim>
                                    <p:anim calcmode="lin" valueType="num">
                                      <p:cBhvr>
                                        <p:cTn id="51" dur="800" decel="100000" fill="hold"/>
                                        <p:tgtEl>
                                          <p:spTgt spid="18"/>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par>
                                <p:cTn id="54" presetID="30" presetClass="entr" presetSubtype="0"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800" decel="100000"/>
                                        <p:tgtEl>
                                          <p:spTgt spid="16"/>
                                        </p:tgtEl>
                                      </p:cBhvr>
                                    </p:animEffect>
                                    <p:anim calcmode="lin" valueType="num">
                                      <p:cBhvr>
                                        <p:cTn id="57" dur="800" decel="100000" fill="hold"/>
                                        <p:tgtEl>
                                          <p:spTgt spid="16"/>
                                        </p:tgtEl>
                                        <p:attrNameLst>
                                          <p:attrName>style.rotation</p:attrName>
                                        </p:attrNameLst>
                                      </p:cBhvr>
                                      <p:tavLst>
                                        <p:tav tm="0">
                                          <p:val>
                                            <p:fltVal val="-90"/>
                                          </p:val>
                                        </p:tav>
                                        <p:tav tm="100000">
                                          <p:val>
                                            <p:fltVal val="0"/>
                                          </p:val>
                                        </p:tav>
                                      </p:tavLst>
                                    </p:anim>
                                    <p:anim calcmode="lin" valueType="num">
                                      <p:cBhvr>
                                        <p:cTn id="58" dur="800" decel="100000" fill="hold"/>
                                        <p:tgtEl>
                                          <p:spTgt spid="16"/>
                                        </p:tgtEl>
                                        <p:attrNameLst>
                                          <p:attrName>ppt_x</p:attrName>
                                        </p:attrNameLst>
                                      </p:cBhvr>
                                      <p:tavLst>
                                        <p:tav tm="0">
                                          <p:val>
                                            <p:strVal val="#ppt_x+0.4"/>
                                          </p:val>
                                        </p:tav>
                                        <p:tav tm="100000">
                                          <p:val>
                                            <p:strVal val="#ppt_x-0.05"/>
                                          </p:val>
                                        </p:tav>
                                      </p:tavLst>
                                    </p:anim>
                                    <p:anim calcmode="lin" valueType="num">
                                      <p:cBhvr>
                                        <p:cTn id="59" dur="800" decel="100000" fill="hold"/>
                                        <p:tgtEl>
                                          <p:spTgt spid="16"/>
                                        </p:tgtEl>
                                        <p:attrNameLst>
                                          <p:attrName>ppt_y</p:attrName>
                                        </p:attrNameLst>
                                      </p:cBhvr>
                                      <p:tavLst>
                                        <p:tav tm="0">
                                          <p:val>
                                            <p:strVal val="#ppt_y-0.4"/>
                                          </p:val>
                                        </p:tav>
                                        <p:tav tm="100000">
                                          <p:val>
                                            <p:strVal val="#ppt_y+0.1"/>
                                          </p:val>
                                        </p:tav>
                                      </p:tavLst>
                                    </p:anim>
                                    <p:anim calcmode="lin" valueType="num">
                                      <p:cBhvr>
                                        <p:cTn id="60"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61"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3" grpId="0" animBg="1"/>
      <p:bldP spid="14" grpId="0" animBg="1"/>
      <p:bldP spid="15" grpId="0" animBg="1"/>
      <p:bldP spid="16" grpId="0" animBg="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七、活动反思</a:t>
            </a:r>
            <a:endParaRPr lang="zh-CN" altLang="en-US" sz="3200" dirty="0">
              <a:latin typeface="华文细黑" pitchFamily="2" charset="-122"/>
              <a:ea typeface="华文细黑" pitchFamily="2" charset="-122"/>
            </a:endParaRPr>
          </a:p>
        </p:txBody>
      </p:sp>
      <p:pic>
        <p:nvPicPr>
          <p:cNvPr id="12" name="图片 11" descr="t0183faeff20e316185[1].jpg"/>
          <p:cNvPicPr>
            <a:picLocks noChangeAspect="1"/>
          </p:cNvPicPr>
          <p:nvPr/>
        </p:nvPicPr>
        <p:blipFill>
          <a:blip r:embed="rId2" cstate="print"/>
          <a:srcRect b="4762"/>
          <a:stretch>
            <a:fillRect/>
          </a:stretch>
        </p:blipFill>
        <p:spPr>
          <a:xfrm>
            <a:off x="5572132" y="1785926"/>
            <a:ext cx="2643206" cy="4286280"/>
          </a:xfrm>
          <a:prstGeom prst="rect">
            <a:avLst/>
          </a:prstGeom>
        </p:spPr>
      </p:pic>
      <p:sp>
        <p:nvSpPr>
          <p:cNvPr id="14" name="圆角矩形标注 13"/>
          <p:cNvSpPr/>
          <p:nvPr/>
        </p:nvSpPr>
        <p:spPr>
          <a:xfrm>
            <a:off x="928662" y="1214422"/>
            <a:ext cx="4357718" cy="4929222"/>
          </a:xfrm>
          <a:prstGeom prst="wedgeRoundRectCallout">
            <a:avLst>
              <a:gd name="adj1" fmla="val 74627"/>
              <a:gd name="adj2" fmla="val -769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smtClean="0">
                <a:solidFill>
                  <a:schemeClr val="tx2">
                    <a:lumMod val="50000"/>
                  </a:schemeClr>
                </a:solidFill>
                <a:latin typeface="华文细黑" pitchFamily="2" charset="-122"/>
                <a:ea typeface="华文细黑" pitchFamily="2" charset="-122"/>
              </a:rPr>
              <a:t>本次活动课都是以故事和情景剧的形式展现，能够调动少先队员的学习兴趣，吸引他们的注意力，而且每个故事都与他们的生活息息相关，他们能够从中获取到很多道德认知的知识。在以后的学习和生活中，他们应该会从小事做起，从自身做起，向身边的人传递正能量，传递出正确的道德思想。但是由于我校地处农村，家庭教育相对欠缺，所以更重要的是要通过后续长期地适时适地的强化行为，是队员们改正在家养成的不良道德行为，这样才能获得更好的效果！</a:t>
            </a:r>
            <a:endParaRPr lang="zh-CN" altLang="en-US" sz="2000" dirty="0">
              <a:solidFill>
                <a:schemeClr val="tx2">
                  <a:lumMod val="50000"/>
                </a:schemeClr>
              </a:solidFill>
              <a:latin typeface="华文细黑" pitchFamily="2" charset="-122"/>
              <a:ea typeface="华文细黑" pitchFamily="2" charset="-122"/>
            </a:endParaRPr>
          </a:p>
        </p:txBody>
      </p:sp>
      <p:pic>
        <p:nvPicPr>
          <p:cNvPr id="6" name="图片 5" descr="11364824[1].jpg"/>
          <p:cNvPicPr>
            <a:picLocks noChangeAspect="1"/>
          </p:cNvPicPr>
          <p:nvPr/>
        </p:nvPicPr>
        <p:blipFill>
          <a:blip r:embed="rId3" cstate="print"/>
          <a:srcRect b="9897"/>
          <a:stretch>
            <a:fillRect/>
          </a:stretch>
        </p:blipFill>
        <p:spPr>
          <a:xfrm>
            <a:off x="7000892" y="0"/>
            <a:ext cx="2143108" cy="20716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edg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41" presetClass="entr" presetSubtype="0" fill="hold" grpId="0" nodeType="clickEffect">
                                  <p:stCondLst>
                                    <p:cond delay="0"/>
                                  </p:stCondLst>
                                  <p:iterate type="lt">
                                    <p:tmPct val="10000"/>
                                  </p:iterate>
                                  <p:childTnLst>
                                    <p:set>
                                      <p:cBhvr>
                                        <p:cTn id="17" dur="1" fill="hold">
                                          <p:stCondLst>
                                            <p:cond delay="0"/>
                                          </p:stCondLst>
                                        </p:cTn>
                                        <p:tgtEl>
                                          <p:spTgt spid="14"/>
                                        </p:tgtEl>
                                        <p:attrNameLst>
                                          <p:attrName>style.visibility</p:attrName>
                                        </p:attrNameLst>
                                      </p:cBhvr>
                                      <p:to>
                                        <p:strVal val="visible"/>
                                      </p:to>
                                    </p:set>
                                    <p:anim calcmode="lin" valueType="num">
                                      <p:cBhvr>
                                        <p:cTn id="18" dur="10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19" dur="1000" fill="hold"/>
                                        <p:tgtEl>
                                          <p:spTgt spid="14"/>
                                        </p:tgtEl>
                                        <p:attrNameLst>
                                          <p:attrName>ppt_y</p:attrName>
                                        </p:attrNameLst>
                                      </p:cBhvr>
                                      <p:tavLst>
                                        <p:tav tm="0">
                                          <p:val>
                                            <p:strVal val="#ppt_y"/>
                                          </p:val>
                                        </p:tav>
                                        <p:tav tm="100000">
                                          <p:val>
                                            <p:strVal val="#ppt_y"/>
                                          </p:val>
                                        </p:tav>
                                      </p:tavLst>
                                    </p:anim>
                                    <p:anim calcmode="lin" valueType="num">
                                      <p:cBhvr>
                                        <p:cTn id="20" dur="10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1" dur="10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2" dur="1000" tmFilter="0,0; .5, 1; 1, 1"/>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612854"/>
            <a:ext cx="3816424" cy="707886"/>
          </a:xfrm>
          <a:prstGeom prst="rect">
            <a:avLst/>
          </a:prstGeom>
          <a:noFill/>
        </p:spPr>
        <p:txBody>
          <a:bodyPr wrap="square" rtlCol="0">
            <a:spAutoFit/>
          </a:bodyPr>
          <a:lstStyle/>
          <a:p>
            <a:r>
              <a:rPr lang="zh-CN" altLang="en-US" sz="4000" b="1" dirty="0" smtClean="0">
                <a:solidFill>
                  <a:srgbClr val="FF0000"/>
                </a:solidFill>
                <a:effectLst>
                  <a:outerShdw blurRad="38100" dist="38100" dir="2700000" algn="tl">
                    <a:srgbClr val="000000">
                      <a:alpha val="43137"/>
                    </a:srgbClr>
                  </a:outerShdw>
                </a:effectLst>
                <a:latin typeface="仿宋" pitchFamily="49" charset="-122"/>
                <a:ea typeface="仿宋" pitchFamily="49" charset="-122"/>
              </a:rPr>
              <a:t>少先队活动课</a:t>
            </a:r>
            <a:endParaRPr lang="zh-CN" altLang="en-US" sz="4000" b="1" dirty="0">
              <a:solidFill>
                <a:srgbClr val="FF0000"/>
              </a:solidFill>
              <a:effectLst>
                <a:outerShdw blurRad="38100" dist="38100" dir="2700000" algn="tl">
                  <a:srgbClr val="000000">
                    <a:alpha val="43137"/>
                  </a:srgbClr>
                </a:outerShdw>
              </a:effectLst>
              <a:latin typeface="仿宋" pitchFamily="49" charset="-122"/>
              <a:ea typeface="仿宋" pitchFamily="49" charset="-122"/>
            </a:endParaRPr>
          </a:p>
        </p:txBody>
      </p:sp>
      <p:sp>
        <p:nvSpPr>
          <p:cNvPr id="5" name="TextBox 4"/>
          <p:cNvSpPr txBox="1"/>
          <p:nvPr/>
        </p:nvSpPr>
        <p:spPr>
          <a:xfrm>
            <a:off x="1403648" y="2420888"/>
            <a:ext cx="6624736" cy="1569660"/>
          </a:xfrm>
          <a:prstGeom prst="rect">
            <a:avLst/>
          </a:prstGeom>
          <a:noFill/>
        </p:spPr>
        <p:txBody>
          <a:bodyPr wrap="square" rtlCol="0">
            <a:spAutoFit/>
          </a:bodyPr>
          <a:lstStyle/>
          <a:p>
            <a:r>
              <a:rPr lang="zh-CN" altLang="en-US"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养成道德好习惯</a:t>
            </a:r>
            <a:endParaRPr lang="en-US" altLang="zh-CN"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endParaRPr>
          </a:p>
          <a:p>
            <a:r>
              <a:rPr lang="en-US" altLang="zh-CN"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    ——</a:t>
            </a:r>
            <a:r>
              <a:rPr lang="zh-CN" altLang="en-US" sz="4800" b="1" dirty="0" smtClean="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rPr>
              <a:t>学会道德判断</a:t>
            </a:r>
            <a:endParaRPr lang="en-US" altLang="zh-CN" sz="4800" b="1" dirty="0">
              <a:ln>
                <a:solidFill>
                  <a:srgbClr val="FFFF00"/>
                </a:solidFill>
              </a:ln>
              <a:effectLst>
                <a:glow rad="63500">
                  <a:schemeClr val="accent6">
                    <a:satMod val="175000"/>
                    <a:alpha val="40000"/>
                  </a:schemeClr>
                </a:glow>
                <a:outerShdw blurRad="50800" dist="38100" dir="8100000" algn="tr" rotWithShape="0">
                  <a:prstClr val="black">
                    <a:alpha val="40000"/>
                  </a:prstClr>
                </a:outerShdw>
              </a:effectLst>
              <a:latin typeface="华文楷体" pitchFamily="2" charset="-122"/>
            </a:endParaRPr>
          </a:p>
        </p:txBody>
      </p:sp>
      <p:sp>
        <p:nvSpPr>
          <p:cNvPr id="2" name="TextBox 1"/>
          <p:cNvSpPr txBox="1"/>
          <p:nvPr/>
        </p:nvSpPr>
        <p:spPr>
          <a:xfrm>
            <a:off x="3214678" y="5357826"/>
            <a:ext cx="5256584" cy="523220"/>
          </a:xfrm>
          <a:prstGeom prst="rect">
            <a:avLst/>
          </a:prstGeom>
          <a:noFill/>
        </p:spPr>
        <p:txBody>
          <a:bodyPr wrap="square" rtlCol="0">
            <a:spAutoFit/>
          </a:bodyPr>
          <a:lstStyle/>
          <a:p>
            <a:r>
              <a:rPr lang="zh-CN" altLang="en-US" sz="2400" b="1" dirty="0" smtClean="0">
                <a:latin typeface="仿宋" pitchFamily="49" charset="-122"/>
                <a:ea typeface="仿宋" pitchFamily="49" charset="-122"/>
              </a:rPr>
              <a:t>  </a:t>
            </a:r>
            <a:r>
              <a:rPr lang="zh-CN" altLang="en-US" sz="2800" b="1" dirty="0" smtClean="0">
                <a:latin typeface="仿宋" pitchFamily="49" charset="-122"/>
                <a:ea typeface="仿宋" pitchFamily="49" charset="-122"/>
              </a:rPr>
              <a:t>拾</a:t>
            </a:r>
            <a:r>
              <a:rPr lang="zh-CN" altLang="en-US" sz="2800" b="1" dirty="0">
                <a:latin typeface="仿宋" pitchFamily="49" charset="-122"/>
                <a:ea typeface="仿宋" pitchFamily="49" charset="-122"/>
              </a:rPr>
              <a:t>回桥</a:t>
            </a:r>
            <a:r>
              <a:rPr lang="zh-CN" altLang="en-US" sz="2800" b="1" dirty="0" smtClean="0">
                <a:latin typeface="仿宋" pitchFamily="49" charset="-122"/>
                <a:ea typeface="仿宋" pitchFamily="49" charset="-122"/>
              </a:rPr>
              <a:t>镇拾回桥中学  张莹莹</a:t>
            </a:r>
            <a:endParaRPr lang="zh-CN" altLang="en-US" sz="2800" b="1" dirty="0">
              <a:latin typeface="仿宋" pitchFamily="49" charset="-122"/>
              <a:ea typeface="仿宋" pitchFamily="49" charset="-122"/>
            </a:endParaRPr>
          </a:p>
        </p:txBody>
      </p:sp>
      <p:pic>
        <p:nvPicPr>
          <p:cNvPr id="6" name="图片 5" descr="11364824[1].jpg"/>
          <p:cNvPicPr>
            <a:picLocks noChangeAspect="1"/>
          </p:cNvPicPr>
          <p:nvPr/>
        </p:nvPicPr>
        <p:blipFill>
          <a:blip r:embed="rId2" cstate="print"/>
          <a:srcRect b="9897"/>
          <a:stretch>
            <a:fillRect/>
          </a:stretch>
        </p:blipFill>
        <p:spPr>
          <a:xfrm>
            <a:off x="6954635" y="0"/>
            <a:ext cx="2189365" cy="2643182"/>
          </a:xfrm>
          <a:prstGeom prst="rect">
            <a:avLst/>
          </a:prstGeom>
        </p:spPr>
      </p:pic>
    </p:spTree>
    <p:extLst>
      <p:ext uri="{BB962C8B-B14F-4D97-AF65-F5344CB8AC3E}">
        <p14:creationId xmlns:p14="http://schemas.microsoft.com/office/powerpoint/2010/main" xmlns="" val="3151941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00100" y="357166"/>
            <a:ext cx="492922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一、选题说明</a:t>
            </a:r>
            <a:endParaRPr lang="zh-CN" altLang="en-US" sz="3200" dirty="0">
              <a:latin typeface="华文细黑" pitchFamily="2" charset="-122"/>
              <a:ea typeface="华文细黑" pitchFamily="2" charset="-122"/>
            </a:endParaRPr>
          </a:p>
        </p:txBody>
      </p:sp>
      <p:graphicFrame>
        <p:nvGraphicFramePr>
          <p:cNvPr id="7" name="表格 6"/>
          <p:cNvGraphicFramePr>
            <a:graphicFrameLocks noGrp="1"/>
          </p:cNvGraphicFramePr>
          <p:nvPr/>
        </p:nvGraphicFramePr>
        <p:xfrm>
          <a:off x="1000100" y="1428736"/>
          <a:ext cx="1714512" cy="2286000"/>
        </p:xfrm>
        <a:graphic>
          <a:graphicData uri="http://schemas.openxmlformats.org/drawingml/2006/table">
            <a:tbl>
              <a:tblPr>
                <a:tableStyleId>{3C2FFA5D-87B4-456A-9821-1D502468CF0F}</a:tableStyleId>
              </a:tblPr>
              <a:tblGrid>
                <a:gridCol w="1714512"/>
              </a:tblGrid>
              <a:tr h="2214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在第八次全国少代会前，习近平对少年儿童如何培育和践行社会主义核心价值观提出了</a:t>
                      </a:r>
                      <a:r>
                        <a:rPr lang="en-US" altLang="zh-CN" dirty="0" smtClean="0"/>
                        <a:t>16</a:t>
                      </a:r>
                      <a:r>
                        <a:rPr lang="zh-CN" altLang="en-US" dirty="0" smtClean="0"/>
                        <a:t>字要求。</a:t>
                      </a:r>
                    </a:p>
                    <a:p>
                      <a:endParaRPr lang="zh-CN" altLang="en-US" dirty="0"/>
                    </a:p>
                  </a:txBody>
                  <a:tcPr/>
                </a:tc>
              </a:tr>
            </a:tbl>
          </a:graphicData>
        </a:graphic>
      </p:graphicFrame>
      <p:graphicFrame>
        <p:nvGraphicFramePr>
          <p:cNvPr id="8" name="表格 7"/>
          <p:cNvGraphicFramePr>
            <a:graphicFrameLocks noGrp="1"/>
          </p:cNvGraphicFramePr>
          <p:nvPr/>
        </p:nvGraphicFramePr>
        <p:xfrm>
          <a:off x="3286116" y="1428736"/>
          <a:ext cx="1714512" cy="2286016"/>
        </p:xfrm>
        <a:graphic>
          <a:graphicData uri="http://schemas.openxmlformats.org/drawingml/2006/table">
            <a:tbl>
              <a:tblPr>
                <a:tableStyleId>{3C2FFA5D-87B4-456A-9821-1D502468CF0F}</a:tableStyleId>
              </a:tblPr>
              <a:tblGrid>
                <a:gridCol w="1714512"/>
              </a:tblGrid>
              <a:tr h="2286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r>
                        <a:rPr lang="zh-CN" altLang="en-US" dirty="0" smtClean="0"/>
                        <a:t>少先队活动课分年级活动建议</a:t>
                      </a:r>
                      <a:r>
                        <a:rPr lang="en-US" altLang="zh-CN" dirty="0" smtClean="0"/>
                        <a:t>》</a:t>
                      </a:r>
                      <a:r>
                        <a:rPr lang="zh-CN" altLang="en-US" dirty="0" smtClean="0"/>
                        <a:t>中的七年级少先队活动课主题“养成道德好习惯行动”的要求。</a:t>
                      </a:r>
                    </a:p>
                    <a:p>
                      <a:endParaRPr lang="zh-CN" altLang="en-US" dirty="0"/>
                    </a:p>
                  </a:txBody>
                  <a:tcPr/>
                </a:tc>
              </a:tr>
            </a:tbl>
          </a:graphicData>
        </a:graphic>
      </p:graphicFrame>
      <p:graphicFrame>
        <p:nvGraphicFramePr>
          <p:cNvPr id="9" name="表格 8"/>
          <p:cNvGraphicFramePr>
            <a:graphicFrameLocks noGrp="1"/>
          </p:cNvGraphicFramePr>
          <p:nvPr/>
        </p:nvGraphicFramePr>
        <p:xfrm>
          <a:off x="5643570" y="1428736"/>
          <a:ext cx="1237955" cy="2269410"/>
        </p:xfrm>
        <a:graphic>
          <a:graphicData uri="http://schemas.openxmlformats.org/drawingml/2006/table">
            <a:tbl>
              <a:tblPr>
                <a:tableStyleId>{3C2FFA5D-87B4-456A-9821-1D502468CF0F}</a:tableStyleId>
              </a:tblPr>
              <a:tblGrid>
                <a:gridCol w="1237955"/>
              </a:tblGrid>
              <a:tr h="2269410">
                <a:tc>
                  <a:txBody>
                    <a:bodyPr/>
                    <a:lstStyle/>
                    <a:p>
                      <a:endParaRPr lang="en-US" altLang="zh-CN" dirty="0" smtClean="0"/>
                    </a:p>
                    <a:p>
                      <a:r>
                        <a:rPr lang="zh-CN" altLang="en-US" dirty="0" smtClean="0"/>
                        <a:t>七年级队员们的身心特点和认知水平</a:t>
                      </a:r>
                      <a:endParaRPr lang="zh-CN" altLang="en-US" dirty="0"/>
                    </a:p>
                  </a:txBody>
                  <a:tcPr/>
                </a:tc>
              </a:tr>
            </a:tbl>
          </a:graphicData>
        </a:graphic>
      </p:graphicFrame>
      <p:cxnSp>
        <p:nvCxnSpPr>
          <p:cNvPr id="11" name="直接连接符 10"/>
          <p:cNvCxnSpPr/>
          <p:nvPr/>
        </p:nvCxnSpPr>
        <p:spPr>
          <a:xfrm rot="5400000">
            <a:off x="1607323" y="3964785"/>
            <a:ext cx="500066"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rot="5400000">
            <a:off x="6107917" y="3964785"/>
            <a:ext cx="50006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857356" y="4214818"/>
            <a:ext cx="4500594"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rot="5400000">
            <a:off x="3607587" y="4179099"/>
            <a:ext cx="928694"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26" name="表格 25"/>
          <p:cNvGraphicFramePr>
            <a:graphicFrameLocks noGrp="1"/>
          </p:cNvGraphicFramePr>
          <p:nvPr/>
        </p:nvGraphicFramePr>
        <p:xfrm>
          <a:off x="2285984" y="4643446"/>
          <a:ext cx="3643338" cy="944880"/>
        </p:xfrm>
        <a:graphic>
          <a:graphicData uri="http://schemas.openxmlformats.org/drawingml/2006/table">
            <a:tbl>
              <a:tblPr>
                <a:tableStyleId>{3C2FFA5D-87B4-456A-9821-1D502468CF0F}</a:tableStyleId>
              </a:tblPr>
              <a:tblGrid>
                <a:gridCol w="3643338"/>
              </a:tblGrid>
              <a:tr h="752168">
                <a:tc>
                  <a:txBody>
                    <a:bodyPr/>
                    <a:lstStyle/>
                    <a:p>
                      <a:r>
                        <a:rPr lang="zh-CN" altLang="en-US" sz="2800" baseline="0" dirty="0" smtClean="0">
                          <a:solidFill>
                            <a:srgbClr val="FF0000"/>
                          </a:solidFill>
                        </a:rPr>
                        <a:t>养成道德好习惯</a:t>
                      </a:r>
                      <a:endParaRPr lang="en-US" altLang="zh-CN" sz="2800" baseline="0" dirty="0" smtClean="0">
                        <a:solidFill>
                          <a:srgbClr val="FF0000"/>
                        </a:solidFill>
                      </a:endParaRPr>
                    </a:p>
                    <a:p>
                      <a:r>
                        <a:rPr lang="en-US" altLang="zh-CN" sz="2800" baseline="0" dirty="0" smtClean="0">
                          <a:solidFill>
                            <a:srgbClr val="FF0000"/>
                          </a:solidFill>
                        </a:rPr>
                        <a:t>        ——</a:t>
                      </a:r>
                      <a:r>
                        <a:rPr lang="zh-CN" altLang="en-US" sz="2800" baseline="0" dirty="0" smtClean="0">
                          <a:solidFill>
                            <a:srgbClr val="FF0000"/>
                          </a:solidFill>
                        </a:rPr>
                        <a:t>学会道德判断</a:t>
                      </a:r>
                      <a:endParaRPr lang="zh-CN" altLang="en-US" sz="2800" b="1" i="0" baseline="0" dirty="0">
                        <a:solidFill>
                          <a:srgbClr val="FF0000"/>
                        </a:solidFill>
                        <a:ea typeface="华文细黑" pitchFamily="2" charset="-122"/>
                      </a:endParaRPr>
                    </a:p>
                  </a:txBody>
                  <a:tcPr/>
                </a:tc>
              </a:tr>
            </a:tbl>
          </a:graphicData>
        </a:graphic>
      </p:graphicFrame>
      <p:pic>
        <p:nvPicPr>
          <p:cNvPr id="12" name="图片 11" descr="11364824[1].jpg"/>
          <p:cNvPicPr>
            <a:picLocks noChangeAspect="1"/>
          </p:cNvPicPr>
          <p:nvPr/>
        </p:nvPicPr>
        <p:blipFill>
          <a:blip r:embed="rId2" cstate="print"/>
          <a:srcRect b="10955"/>
          <a:stretch>
            <a:fillRect/>
          </a:stretch>
        </p:blipFill>
        <p:spPr>
          <a:xfrm>
            <a:off x="7000891" y="0"/>
            <a:ext cx="2143109" cy="2357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1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heel(4)">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edge">
                                      <p:cBhvr>
                                        <p:cTn id="28" dur="500"/>
                                        <p:tgtEl>
                                          <p:spTgt spid="11"/>
                                        </p:tgtEl>
                                      </p:cBhvr>
                                    </p:animEffect>
                                  </p:childTnLst>
                                </p:cTn>
                              </p:par>
                              <p:par>
                                <p:cTn id="29" presetID="20"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edge">
                                      <p:cBhvr>
                                        <p:cTn id="31" dur="500"/>
                                        <p:tgtEl>
                                          <p:spTgt spid="18"/>
                                        </p:tgtEl>
                                      </p:cBhvr>
                                    </p:animEffect>
                                  </p:childTnLst>
                                </p:cTn>
                              </p:par>
                              <p:par>
                                <p:cTn id="32" presetID="20"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edge">
                                      <p:cBhvr>
                                        <p:cTn id="34" dur="500"/>
                                        <p:tgtEl>
                                          <p:spTgt spid="16"/>
                                        </p:tgtEl>
                                      </p:cBhvr>
                                    </p:animEffect>
                                  </p:childTnLst>
                                </p:cTn>
                              </p:par>
                              <p:par>
                                <p:cTn id="35" presetID="20"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edg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strVal val="#ppt_w*0.05"/>
                                          </p:val>
                                        </p:tav>
                                        <p:tav tm="100000">
                                          <p:val>
                                            <p:strVal val="#ppt_w"/>
                                          </p:val>
                                        </p:tav>
                                      </p:tavLst>
                                    </p:anim>
                                    <p:anim calcmode="lin" valueType="num">
                                      <p:cBhvr>
                                        <p:cTn id="43" dur="500" fill="hold"/>
                                        <p:tgtEl>
                                          <p:spTgt spid="26"/>
                                        </p:tgtEl>
                                        <p:attrNameLst>
                                          <p:attrName>ppt_h</p:attrName>
                                        </p:attrNameLst>
                                      </p:cBhvr>
                                      <p:tavLst>
                                        <p:tav tm="0">
                                          <p:val>
                                            <p:strVal val="#ppt_h"/>
                                          </p:val>
                                        </p:tav>
                                        <p:tav tm="100000">
                                          <p:val>
                                            <p:strVal val="#ppt_h"/>
                                          </p:val>
                                        </p:tav>
                                      </p:tavLst>
                                    </p:anim>
                                    <p:anim calcmode="lin" valueType="num">
                                      <p:cBhvr>
                                        <p:cTn id="44" dur="500" fill="hold"/>
                                        <p:tgtEl>
                                          <p:spTgt spid="26"/>
                                        </p:tgtEl>
                                        <p:attrNameLst>
                                          <p:attrName>ppt_x</p:attrName>
                                        </p:attrNameLst>
                                      </p:cBhvr>
                                      <p:tavLst>
                                        <p:tav tm="0">
                                          <p:val>
                                            <p:strVal val="#ppt_x-.2"/>
                                          </p:val>
                                        </p:tav>
                                        <p:tav tm="100000">
                                          <p:val>
                                            <p:strVal val="#ppt_x"/>
                                          </p:val>
                                        </p:tav>
                                      </p:tavLst>
                                    </p:anim>
                                    <p:anim calcmode="lin" valueType="num">
                                      <p:cBhvr>
                                        <p:cTn id="45" dur="500" fill="hold"/>
                                        <p:tgtEl>
                                          <p:spTgt spid="26"/>
                                        </p:tgtEl>
                                        <p:attrNameLst>
                                          <p:attrName>ppt_y</p:attrName>
                                        </p:attrNameLst>
                                      </p:cBhvr>
                                      <p:tavLst>
                                        <p:tav tm="0">
                                          <p:val>
                                            <p:strVal val="#ppt_y"/>
                                          </p:val>
                                        </p:tav>
                                        <p:tav tm="100000">
                                          <p:val>
                                            <p:strVal val="#ppt_y"/>
                                          </p:val>
                                        </p:tav>
                                      </p:tavLst>
                                    </p:anim>
                                    <p:animEffect transition="in" filter="fade">
                                      <p:cBhvr>
                                        <p:cTn id="4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3" name="TextBox 2"/>
          <p:cNvSpPr txBox="1"/>
          <p:nvPr/>
        </p:nvSpPr>
        <p:spPr>
          <a:xfrm>
            <a:off x="1071538" y="571480"/>
            <a:ext cx="5357850"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二、活动目标</a:t>
            </a:r>
            <a:endParaRPr lang="zh-CN" altLang="en-US" sz="3200" dirty="0">
              <a:latin typeface="华文细黑" pitchFamily="2" charset="-122"/>
              <a:ea typeface="华文细黑" pitchFamily="2" charset="-122"/>
            </a:endParaRPr>
          </a:p>
        </p:txBody>
      </p:sp>
      <p:sp>
        <p:nvSpPr>
          <p:cNvPr id="4" name="横卷形 3"/>
          <p:cNvSpPr/>
          <p:nvPr/>
        </p:nvSpPr>
        <p:spPr>
          <a:xfrm>
            <a:off x="1714480" y="1428736"/>
            <a:ext cx="5500726" cy="1214446"/>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2400" dirty="0" smtClean="0">
                <a:solidFill>
                  <a:schemeClr val="tx1"/>
                </a:solidFill>
              </a:rPr>
              <a:t>学会进行道德分析和价值判断，了解不道德行为会带来的危害。</a:t>
            </a:r>
            <a:endParaRPr lang="zh-CN" altLang="en-US" sz="2400" dirty="0">
              <a:solidFill>
                <a:schemeClr val="tx1"/>
              </a:solidFill>
            </a:endParaRPr>
          </a:p>
        </p:txBody>
      </p:sp>
      <p:sp>
        <p:nvSpPr>
          <p:cNvPr id="7" name="矩形 6"/>
          <p:cNvSpPr/>
          <p:nvPr/>
        </p:nvSpPr>
        <p:spPr>
          <a:xfrm>
            <a:off x="1000100" y="1785926"/>
            <a:ext cx="642942" cy="769441"/>
          </a:xfrm>
          <a:prstGeom prst="rect">
            <a:avLst/>
          </a:prstGeom>
        </p:spPr>
        <p:txBody>
          <a:bodyPr wrap="square">
            <a:spAutoFit/>
          </a:bodyPr>
          <a:lstStyle/>
          <a:p>
            <a:r>
              <a:rPr lang="zh-CN" altLang="en-US" sz="4400" dirty="0" smtClean="0">
                <a:solidFill>
                  <a:schemeClr val="tx2"/>
                </a:solidFill>
              </a:rPr>
              <a:t>◆</a:t>
            </a:r>
            <a:endParaRPr lang="zh-CN" altLang="en-US" sz="4400" dirty="0">
              <a:solidFill>
                <a:schemeClr val="tx2"/>
              </a:solidFill>
            </a:endParaRPr>
          </a:p>
        </p:txBody>
      </p:sp>
      <p:sp>
        <p:nvSpPr>
          <p:cNvPr id="8" name="横卷形 7"/>
          <p:cNvSpPr/>
          <p:nvPr/>
        </p:nvSpPr>
        <p:spPr>
          <a:xfrm>
            <a:off x="1643042" y="2857496"/>
            <a:ext cx="5643602" cy="1285884"/>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smtClean="0">
                <a:solidFill>
                  <a:schemeClr val="tx1"/>
                </a:solidFill>
              </a:rPr>
              <a:t>培养队员们</a:t>
            </a:r>
            <a:r>
              <a:rPr lang="zh-CN" altLang="zh-CN" sz="2400" dirty="0" smtClean="0">
                <a:solidFill>
                  <a:schemeClr val="tx1"/>
                </a:solidFill>
              </a:rPr>
              <a:t>良好的道德意识，从我做起，从身边做起，养成道德的良好习惯。</a:t>
            </a:r>
            <a:endParaRPr lang="zh-CN" altLang="en-US" sz="2400" dirty="0">
              <a:solidFill>
                <a:schemeClr val="tx1"/>
              </a:solidFill>
            </a:endParaRPr>
          </a:p>
        </p:txBody>
      </p:sp>
      <p:sp>
        <p:nvSpPr>
          <p:cNvPr id="14" name="矩形 13"/>
          <p:cNvSpPr/>
          <p:nvPr/>
        </p:nvSpPr>
        <p:spPr>
          <a:xfrm>
            <a:off x="1000100" y="3214686"/>
            <a:ext cx="714380" cy="769441"/>
          </a:xfrm>
          <a:prstGeom prst="rect">
            <a:avLst/>
          </a:prstGeom>
        </p:spPr>
        <p:txBody>
          <a:bodyPr wrap="square">
            <a:spAutoFit/>
          </a:bodyPr>
          <a:lstStyle/>
          <a:p>
            <a:r>
              <a:rPr lang="zh-CN" altLang="en-US" sz="4400" dirty="0" smtClean="0">
                <a:solidFill>
                  <a:schemeClr val="tx2"/>
                </a:solidFill>
              </a:rPr>
              <a:t>◆</a:t>
            </a:r>
            <a:endParaRPr lang="zh-CN" altLang="en-US" sz="4400" dirty="0">
              <a:solidFill>
                <a:schemeClr val="tx2"/>
              </a:solidFill>
            </a:endParaRPr>
          </a:p>
        </p:txBody>
      </p:sp>
      <p:sp>
        <p:nvSpPr>
          <p:cNvPr id="15" name="横卷形 14"/>
          <p:cNvSpPr/>
          <p:nvPr/>
        </p:nvSpPr>
        <p:spPr>
          <a:xfrm>
            <a:off x="1714480" y="4286256"/>
            <a:ext cx="5643602" cy="1357322"/>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2400" dirty="0" smtClean="0">
                <a:solidFill>
                  <a:schemeClr val="tx1"/>
                </a:solidFill>
              </a:rPr>
              <a:t>引导</a:t>
            </a:r>
            <a:r>
              <a:rPr lang="zh-CN" altLang="en-US" sz="2400" dirty="0" smtClean="0">
                <a:solidFill>
                  <a:schemeClr val="tx1"/>
                </a:solidFill>
              </a:rPr>
              <a:t>队员们</a:t>
            </a:r>
            <a:r>
              <a:rPr lang="zh-CN" altLang="zh-CN" sz="2400" dirty="0" smtClean="0">
                <a:solidFill>
                  <a:schemeClr val="tx1"/>
                </a:solidFill>
              </a:rPr>
              <a:t>正确发泄生活中的不良情绪，做一位文明、合格的道德传播者。</a:t>
            </a:r>
            <a:endParaRPr lang="zh-CN" altLang="en-US" sz="2400" dirty="0">
              <a:solidFill>
                <a:schemeClr val="tx1"/>
              </a:solidFill>
            </a:endParaRPr>
          </a:p>
        </p:txBody>
      </p:sp>
      <p:sp>
        <p:nvSpPr>
          <p:cNvPr id="16" name="矩形 15"/>
          <p:cNvSpPr/>
          <p:nvPr/>
        </p:nvSpPr>
        <p:spPr>
          <a:xfrm>
            <a:off x="1000100" y="4643446"/>
            <a:ext cx="642942" cy="769441"/>
          </a:xfrm>
          <a:prstGeom prst="rect">
            <a:avLst/>
          </a:prstGeom>
        </p:spPr>
        <p:txBody>
          <a:bodyPr wrap="square">
            <a:spAutoFit/>
          </a:bodyPr>
          <a:lstStyle/>
          <a:p>
            <a:r>
              <a:rPr lang="zh-CN" altLang="en-US" sz="4400" dirty="0" smtClean="0">
                <a:solidFill>
                  <a:schemeClr val="tx2"/>
                </a:solidFill>
              </a:rPr>
              <a:t>◆</a:t>
            </a:r>
            <a:endParaRPr lang="zh-CN" altLang="en-US" sz="44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heckerboard(across)">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heckerboard(across)">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checkerboard(across)">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p:bldP spid="8" grpId="0" animBg="1"/>
      <p:bldP spid="14" grpId="0"/>
      <p:bldP spid="1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357166"/>
            <a:ext cx="5572164"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三、活动准备</a:t>
            </a:r>
            <a:endParaRPr lang="zh-CN" altLang="en-US" sz="3200" dirty="0">
              <a:latin typeface="华文细黑" pitchFamily="2" charset="-122"/>
              <a:ea typeface="华文细黑" pitchFamily="2" charset="-122"/>
            </a:endParaRPr>
          </a:p>
        </p:txBody>
      </p:sp>
      <p:pic>
        <p:nvPicPr>
          <p:cNvPr id="3" name="图片 2"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8" name="流程图: 可选过程 7"/>
          <p:cNvSpPr/>
          <p:nvPr/>
        </p:nvSpPr>
        <p:spPr>
          <a:xfrm>
            <a:off x="928662" y="1214422"/>
            <a:ext cx="5929354" cy="435771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a:p>
            <a:endParaRPr lang="en-US" altLang="zh-CN" sz="2800" dirty="0" smtClean="0">
              <a:solidFill>
                <a:schemeClr val="bg2">
                  <a:lumMod val="10000"/>
                </a:schemeClr>
              </a:solidFill>
              <a:latin typeface="华文细黑" pitchFamily="2" charset="-122"/>
              <a:ea typeface="华文细黑" pitchFamily="2" charset="-122"/>
            </a:endParaRPr>
          </a:p>
        </p:txBody>
      </p:sp>
      <p:sp>
        <p:nvSpPr>
          <p:cNvPr id="9" name="TextBox 8"/>
          <p:cNvSpPr txBox="1"/>
          <p:nvPr/>
        </p:nvSpPr>
        <p:spPr>
          <a:xfrm>
            <a:off x="1142976" y="1571612"/>
            <a:ext cx="5786478" cy="954107"/>
          </a:xfrm>
          <a:prstGeom prst="rect">
            <a:avLst/>
          </a:prstGeom>
          <a:noFill/>
        </p:spPr>
        <p:txBody>
          <a:bodyPr wrap="square" rtlCol="0">
            <a:spAutoFit/>
          </a:bodyPr>
          <a:lstStyle/>
          <a:p>
            <a:r>
              <a:rPr lang="en-US" altLang="zh-CN" sz="2800" dirty="0" smtClean="0">
                <a:solidFill>
                  <a:schemeClr val="bg2">
                    <a:lumMod val="10000"/>
                  </a:schemeClr>
                </a:solidFill>
                <a:latin typeface="华文细黑" pitchFamily="2" charset="-122"/>
                <a:ea typeface="华文细黑" pitchFamily="2" charset="-122"/>
              </a:rPr>
              <a:t>1</a:t>
            </a:r>
            <a:r>
              <a:rPr lang="zh-CN" altLang="en-US" sz="2800" dirty="0" smtClean="0">
                <a:solidFill>
                  <a:schemeClr val="bg2">
                    <a:lumMod val="10000"/>
                  </a:schemeClr>
                </a:solidFill>
                <a:latin typeface="华文细黑" pitchFamily="2" charset="-122"/>
                <a:ea typeface="华文细黑" pitchFamily="2" charset="-122"/>
              </a:rPr>
              <a:t>、辅导员确定活动主题，指导活动准备，并精心制作多媒体课件。</a:t>
            </a:r>
            <a:endParaRPr lang="en-US" altLang="zh-CN" sz="2800" dirty="0" smtClean="0">
              <a:solidFill>
                <a:schemeClr val="bg2">
                  <a:lumMod val="10000"/>
                </a:schemeClr>
              </a:solidFill>
              <a:latin typeface="华文细黑" pitchFamily="2" charset="-122"/>
              <a:ea typeface="华文细黑" pitchFamily="2" charset="-122"/>
            </a:endParaRPr>
          </a:p>
        </p:txBody>
      </p:sp>
      <p:sp>
        <p:nvSpPr>
          <p:cNvPr id="10" name="TextBox 9"/>
          <p:cNvSpPr txBox="1"/>
          <p:nvPr/>
        </p:nvSpPr>
        <p:spPr>
          <a:xfrm>
            <a:off x="1071538" y="2714620"/>
            <a:ext cx="5786478" cy="954107"/>
          </a:xfrm>
          <a:prstGeom prst="rect">
            <a:avLst/>
          </a:prstGeom>
          <a:noFill/>
        </p:spPr>
        <p:txBody>
          <a:bodyPr wrap="square" rtlCol="0">
            <a:spAutoFit/>
          </a:bodyPr>
          <a:lstStyle/>
          <a:p>
            <a:r>
              <a:rPr lang="en-US" altLang="zh-CN" sz="2800" dirty="0" smtClean="0">
                <a:solidFill>
                  <a:schemeClr val="bg2">
                    <a:lumMod val="10000"/>
                  </a:schemeClr>
                </a:solidFill>
                <a:latin typeface="华文细黑" pitchFamily="2" charset="-122"/>
                <a:ea typeface="华文细黑" pitchFamily="2" charset="-122"/>
              </a:rPr>
              <a:t>2</a:t>
            </a:r>
            <a:r>
              <a:rPr lang="zh-CN" altLang="en-US" sz="2800" dirty="0" smtClean="0">
                <a:solidFill>
                  <a:schemeClr val="bg2">
                    <a:lumMod val="10000"/>
                  </a:schemeClr>
                </a:solidFill>
                <a:latin typeface="华文细黑" pitchFamily="2" charset="-122"/>
                <a:ea typeface="华文细黑" pitchFamily="2" charset="-122"/>
              </a:rPr>
              <a:t>、宣传委员负责场地、环境布置及在黑板上写活动主题，并美化。</a:t>
            </a:r>
            <a:endParaRPr lang="en-US" altLang="zh-CN" sz="2800" dirty="0" smtClean="0">
              <a:solidFill>
                <a:schemeClr val="bg2">
                  <a:lumMod val="10000"/>
                </a:schemeClr>
              </a:solidFill>
              <a:latin typeface="华文细黑" pitchFamily="2" charset="-122"/>
              <a:ea typeface="华文细黑" pitchFamily="2" charset="-122"/>
            </a:endParaRPr>
          </a:p>
        </p:txBody>
      </p:sp>
      <p:sp>
        <p:nvSpPr>
          <p:cNvPr id="11" name="TextBox 10"/>
          <p:cNvSpPr txBox="1"/>
          <p:nvPr/>
        </p:nvSpPr>
        <p:spPr>
          <a:xfrm>
            <a:off x="1071538" y="3857628"/>
            <a:ext cx="5643602" cy="523220"/>
          </a:xfrm>
          <a:prstGeom prst="rect">
            <a:avLst/>
          </a:prstGeom>
          <a:noFill/>
        </p:spPr>
        <p:txBody>
          <a:bodyPr wrap="square" rtlCol="0">
            <a:spAutoFit/>
          </a:bodyPr>
          <a:lstStyle/>
          <a:p>
            <a:r>
              <a:rPr lang="en-US" altLang="zh-CN" sz="2800" dirty="0" smtClean="0">
                <a:solidFill>
                  <a:schemeClr val="bg2">
                    <a:lumMod val="10000"/>
                  </a:schemeClr>
                </a:solidFill>
                <a:latin typeface="华文细黑" pitchFamily="2" charset="-122"/>
                <a:ea typeface="华文细黑" pitchFamily="2" charset="-122"/>
              </a:rPr>
              <a:t>3</a:t>
            </a:r>
            <a:r>
              <a:rPr lang="zh-CN" altLang="en-US" sz="2800" dirty="0" smtClean="0">
                <a:solidFill>
                  <a:schemeClr val="bg2">
                    <a:lumMod val="10000"/>
                  </a:schemeClr>
                </a:solidFill>
                <a:latin typeface="华文细黑" pitchFamily="2" charset="-122"/>
                <a:ea typeface="华文细黑" pitchFamily="2" charset="-122"/>
              </a:rPr>
              <a:t>、文艺委员准备活动中的音乐。</a:t>
            </a:r>
            <a:endParaRPr lang="en-US" altLang="zh-CN" sz="2800" dirty="0" smtClean="0">
              <a:solidFill>
                <a:schemeClr val="bg2">
                  <a:lumMod val="10000"/>
                </a:schemeClr>
              </a:solidFill>
              <a:latin typeface="华文细黑" pitchFamily="2" charset="-122"/>
              <a:ea typeface="华文细黑" pitchFamily="2" charset="-122"/>
            </a:endParaRPr>
          </a:p>
        </p:txBody>
      </p:sp>
      <p:sp>
        <p:nvSpPr>
          <p:cNvPr id="12" name="TextBox 11"/>
          <p:cNvSpPr txBox="1"/>
          <p:nvPr/>
        </p:nvSpPr>
        <p:spPr>
          <a:xfrm>
            <a:off x="1071538" y="4572008"/>
            <a:ext cx="5786478" cy="523220"/>
          </a:xfrm>
          <a:prstGeom prst="rect">
            <a:avLst/>
          </a:prstGeom>
          <a:noFill/>
        </p:spPr>
        <p:txBody>
          <a:bodyPr wrap="square" rtlCol="0">
            <a:spAutoFit/>
          </a:bodyPr>
          <a:lstStyle/>
          <a:p>
            <a:r>
              <a:rPr lang="en-US" altLang="zh-CN" sz="2800" dirty="0" smtClean="0">
                <a:solidFill>
                  <a:schemeClr val="bg2">
                    <a:lumMod val="10000"/>
                  </a:schemeClr>
                </a:solidFill>
                <a:latin typeface="华文细黑" pitchFamily="2" charset="-122"/>
                <a:ea typeface="华文细黑" pitchFamily="2" charset="-122"/>
              </a:rPr>
              <a:t>4</a:t>
            </a:r>
            <a:r>
              <a:rPr lang="zh-CN" altLang="en-US" sz="2800" dirty="0" smtClean="0">
                <a:solidFill>
                  <a:schemeClr val="bg2">
                    <a:lumMod val="10000"/>
                  </a:schemeClr>
                </a:solidFill>
                <a:latin typeface="华文细黑" pitchFamily="2" charset="-122"/>
                <a:ea typeface="华文细黑" pitchFamily="2" charset="-122"/>
              </a:rPr>
              <a:t>、队长监督节目排练情况。   </a:t>
            </a:r>
            <a:endParaRPr lang="zh-CN" altLang="en-US" sz="2800" dirty="0">
              <a:solidFill>
                <a:schemeClr val="bg2">
                  <a:lumMod val="10000"/>
                </a:schemeClr>
              </a:solidFill>
              <a:latin typeface="华文细黑" pitchFamily="2" charset="-122"/>
              <a:ea typeface="华文细黑"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10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heckerboard(across)">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heckerboard(across)">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heckerboard(across)">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checkerboard(across)">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3" name="TextBox 2"/>
          <p:cNvSpPr txBox="1"/>
          <p:nvPr/>
        </p:nvSpPr>
        <p:spPr>
          <a:xfrm>
            <a:off x="1142976" y="285728"/>
            <a:ext cx="421484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四、设计思路</a:t>
            </a:r>
            <a:endParaRPr lang="zh-CN" altLang="en-US" sz="3200" dirty="0">
              <a:latin typeface="华文细黑" pitchFamily="2" charset="-122"/>
              <a:ea typeface="华文细黑" pitchFamily="2" charset="-122"/>
            </a:endParaRPr>
          </a:p>
        </p:txBody>
      </p:sp>
      <p:sp>
        <p:nvSpPr>
          <p:cNvPr id="4" name="竖卷形 3"/>
          <p:cNvSpPr/>
          <p:nvPr/>
        </p:nvSpPr>
        <p:spPr>
          <a:xfrm>
            <a:off x="642910" y="1142984"/>
            <a:ext cx="6643734" cy="4714908"/>
          </a:xfrm>
          <a:prstGeom prst="vertic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tx1"/>
                </a:solidFill>
              </a:rPr>
              <a:t>            </a:t>
            </a:r>
          </a:p>
          <a:p>
            <a:r>
              <a:rPr lang="en-US" altLang="zh-CN" sz="2800" dirty="0" smtClean="0">
                <a:solidFill>
                  <a:schemeClr val="tx1"/>
                </a:solidFill>
              </a:rPr>
              <a:t>         </a:t>
            </a:r>
            <a:r>
              <a:rPr lang="zh-CN" altLang="zh-CN" sz="2800" dirty="0" smtClean="0">
                <a:solidFill>
                  <a:schemeClr val="tx1"/>
                </a:solidFill>
              </a:rPr>
              <a:t>为了实现预期的活动目标，本节课主要以队员们学会道德判断为主线，设计相关的情景剧、故事会、以及讨论的活动，让队员们从初步感知道德好习惯到体验道德判断，再到感悟道德行为，逐步深化，符合七年级学生的思维特点，让比较抽象的事物变得具体化。</a:t>
            </a:r>
          </a:p>
          <a:p>
            <a:endParaRPr lang="zh-CN"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3" name="TextBox 2"/>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sp>
        <p:nvSpPr>
          <p:cNvPr id="4" name="TextBox 3"/>
          <p:cNvSpPr txBox="1"/>
          <p:nvPr/>
        </p:nvSpPr>
        <p:spPr>
          <a:xfrm>
            <a:off x="1142976" y="1071546"/>
            <a:ext cx="3500462"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环节一：队会仪式</a:t>
            </a:r>
            <a:endParaRPr lang="zh-CN" altLang="en-US" sz="2800" dirty="0">
              <a:solidFill>
                <a:schemeClr val="accent2">
                  <a:lumMod val="50000"/>
                </a:schemeClr>
              </a:solidFill>
              <a:latin typeface="黑体" pitchFamily="49" charset="-122"/>
              <a:ea typeface="黑体" pitchFamily="49" charset="-122"/>
            </a:endParaRPr>
          </a:p>
        </p:txBody>
      </p:sp>
      <p:sp>
        <p:nvSpPr>
          <p:cNvPr id="5" name="TextBox 4"/>
          <p:cNvSpPr txBox="1"/>
          <p:nvPr/>
        </p:nvSpPr>
        <p:spPr>
          <a:xfrm>
            <a:off x="1142976" y="1643050"/>
            <a:ext cx="4357718" cy="400110"/>
          </a:xfrm>
          <a:prstGeom prst="rect">
            <a:avLst/>
          </a:prstGeom>
          <a:noFill/>
        </p:spPr>
        <p:txBody>
          <a:bodyPr wrap="square" rtlCol="0">
            <a:spAutoFit/>
          </a:bodyPr>
          <a:lstStyle/>
          <a:p>
            <a:r>
              <a:rPr lang="en-US" altLang="zh-CN" sz="2000" dirty="0" smtClean="0">
                <a:solidFill>
                  <a:schemeClr val="accent2">
                    <a:lumMod val="50000"/>
                  </a:schemeClr>
                </a:solidFill>
                <a:latin typeface="黑体" pitchFamily="49" charset="-122"/>
                <a:ea typeface="黑体" pitchFamily="49" charset="-122"/>
              </a:rPr>
              <a:t>1</a:t>
            </a:r>
            <a:r>
              <a:rPr lang="zh-CN" altLang="en-US" sz="2000" dirty="0" smtClean="0">
                <a:solidFill>
                  <a:schemeClr val="accent2">
                    <a:lumMod val="50000"/>
                  </a:schemeClr>
                </a:solidFill>
                <a:latin typeface="黑体" pitchFamily="49" charset="-122"/>
                <a:ea typeface="黑体" pitchFamily="49" charset="-122"/>
              </a:rPr>
              <a:t>、整队、报告人数</a:t>
            </a:r>
            <a:endParaRPr lang="en-US" altLang="zh-CN" sz="2000" dirty="0" smtClean="0">
              <a:solidFill>
                <a:schemeClr val="accent2">
                  <a:lumMod val="50000"/>
                </a:schemeClr>
              </a:solidFill>
              <a:latin typeface="黑体" pitchFamily="49" charset="-122"/>
              <a:ea typeface="黑体" pitchFamily="49" charset="-122"/>
            </a:endParaRPr>
          </a:p>
        </p:txBody>
      </p:sp>
      <p:pic>
        <p:nvPicPr>
          <p:cNvPr id="6" name="图片 5"/>
          <p:cNvPicPr>
            <a:picLocks noChangeAspect="1"/>
          </p:cNvPicPr>
          <p:nvPr/>
        </p:nvPicPr>
        <p:blipFill rotWithShape="1">
          <a:blip r:embed="rId3" cstate="print">
            <a:extLst>
              <a:ext uri="{28A0092B-C50C-407E-A947-70E740481C1C}">
                <a14:useLocalDpi xmlns:a14="http://schemas.microsoft.com/office/drawing/2010/main" xmlns="" val="0"/>
              </a:ext>
            </a:extLst>
          </a:blip>
          <a:stretch/>
        </p:blipFill>
        <p:spPr>
          <a:xfrm>
            <a:off x="642910" y="2714620"/>
            <a:ext cx="3929090" cy="3357586"/>
          </a:xfrm>
          <a:prstGeom prst="rect">
            <a:avLst/>
          </a:prstGeom>
          <a:noFill/>
          <a:ln>
            <a:noFill/>
          </a:ln>
        </p:spPr>
      </p:pic>
      <p:pic>
        <p:nvPicPr>
          <p:cNvPr id="7" name="图片 6" descr="t010dbefb4dd3f5879c[1].jpg"/>
          <p:cNvPicPr>
            <a:picLocks noChangeAspect="1"/>
          </p:cNvPicPr>
          <p:nvPr/>
        </p:nvPicPr>
        <p:blipFill>
          <a:blip r:embed="rId4" cstate="print"/>
          <a:stretch>
            <a:fillRect/>
          </a:stretch>
        </p:blipFill>
        <p:spPr>
          <a:xfrm>
            <a:off x="4714876" y="3071810"/>
            <a:ext cx="4071966" cy="2714644"/>
          </a:xfrm>
          <a:prstGeom prst="rect">
            <a:avLst/>
          </a:prstGeom>
        </p:spPr>
      </p:pic>
      <p:sp>
        <p:nvSpPr>
          <p:cNvPr id="9" name="TextBox 8"/>
          <p:cNvSpPr txBox="1"/>
          <p:nvPr/>
        </p:nvSpPr>
        <p:spPr>
          <a:xfrm>
            <a:off x="1142976" y="2071678"/>
            <a:ext cx="3286148" cy="369332"/>
          </a:xfrm>
          <a:prstGeom prst="rect">
            <a:avLst/>
          </a:prstGeom>
          <a:noFill/>
        </p:spPr>
        <p:txBody>
          <a:bodyPr wrap="square" rtlCol="0">
            <a:spAutoFit/>
          </a:bodyPr>
          <a:lstStyle/>
          <a:p>
            <a:r>
              <a:rPr lang="en-US" altLang="zh-CN" dirty="0" smtClean="0">
                <a:solidFill>
                  <a:schemeClr val="accent2">
                    <a:lumMod val="50000"/>
                  </a:schemeClr>
                </a:solidFill>
                <a:latin typeface="黑体" pitchFamily="49" charset="-122"/>
                <a:ea typeface="黑体" pitchFamily="49" charset="-122"/>
              </a:rPr>
              <a:t>2</a:t>
            </a:r>
            <a:r>
              <a:rPr lang="zh-CN" altLang="en-US" dirty="0" smtClean="0">
                <a:solidFill>
                  <a:schemeClr val="accent2">
                    <a:lumMod val="50000"/>
                  </a:schemeClr>
                </a:solidFill>
                <a:latin typeface="黑体" pitchFamily="49" charset="-122"/>
                <a:ea typeface="黑体" pitchFamily="49" charset="-122"/>
              </a:rPr>
              <a:t>、出旗敬礼，唱队歌。</a:t>
            </a:r>
            <a:endParaRPr lang="en-US" altLang="zh-CN" dirty="0" smtClean="0">
              <a:solidFill>
                <a:schemeClr val="accent2">
                  <a:lumMod val="50000"/>
                </a:schemeClr>
              </a:solidFill>
              <a:latin typeface="黑体" pitchFamily="49" charset="-122"/>
              <a:ea typeface="黑体" pitchFamily="49" charset="-122"/>
            </a:endParaRPr>
          </a:p>
        </p:txBody>
      </p:sp>
      <p:sp>
        <p:nvSpPr>
          <p:cNvPr id="10" name="TextBox 9"/>
          <p:cNvSpPr txBox="1"/>
          <p:nvPr/>
        </p:nvSpPr>
        <p:spPr>
          <a:xfrm>
            <a:off x="1142976" y="2428868"/>
            <a:ext cx="3286148" cy="369332"/>
          </a:xfrm>
          <a:prstGeom prst="rect">
            <a:avLst/>
          </a:prstGeom>
          <a:noFill/>
        </p:spPr>
        <p:txBody>
          <a:bodyPr wrap="square" rtlCol="0">
            <a:spAutoFit/>
          </a:bodyPr>
          <a:lstStyle/>
          <a:p>
            <a:r>
              <a:rPr lang="en-US" altLang="zh-CN" dirty="0" smtClean="0">
                <a:solidFill>
                  <a:schemeClr val="accent2">
                    <a:lumMod val="50000"/>
                  </a:schemeClr>
                </a:solidFill>
                <a:latin typeface="黑体" pitchFamily="49" charset="-122"/>
                <a:ea typeface="黑体" pitchFamily="49" charset="-122"/>
              </a:rPr>
              <a:t>3</a:t>
            </a:r>
            <a:r>
              <a:rPr lang="zh-CN" altLang="en-US" dirty="0" smtClean="0">
                <a:solidFill>
                  <a:schemeClr val="accent2">
                    <a:lumMod val="50000"/>
                  </a:schemeClr>
                </a:solidFill>
                <a:latin typeface="黑体" pitchFamily="49" charset="-122"/>
                <a:ea typeface="黑体" pitchFamily="49" charset="-122"/>
              </a:rPr>
              <a:t>、宣布队会活动正式开始</a:t>
            </a:r>
            <a:endParaRPr lang="zh-CN" altLang="en-US" dirty="0">
              <a:solidFill>
                <a:schemeClr val="accent2">
                  <a:lumMod val="50000"/>
                </a:schemeClr>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1000"/>
                                        <p:tgtEl>
                                          <p:spTgt spid="5"/>
                                        </p:tgtEl>
                                      </p:cBhvr>
                                    </p:animEffect>
                                  </p:childTnLst>
                                </p:cTn>
                              </p:par>
                              <p:par>
                                <p:cTn id="19" presetID="2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edge">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edge">
                                      <p:cBhvr>
                                        <p:cTn id="26" dur="1000"/>
                                        <p:tgtEl>
                                          <p:spTgt spid="9"/>
                                        </p:tgtEl>
                                      </p:cBhvr>
                                    </p:animEffect>
                                  </p:childTnLst>
                                </p:cTn>
                              </p:par>
                              <p:par>
                                <p:cTn id="27" presetID="20"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edge">
                                      <p:cBhvr>
                                        <p:cTn id="29" dur="10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edg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pic>
        <p:nvPicPr>
          <p:cNvPr id="3" name="图片 2"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4" name="TextBox 3"/>
          <p:cNvSpPr txBox="1"/>
          <p:nvPr/>
        </p:nvSpPr>
        <p:spPr>
          <a:xfrm>
            <a:off x="1071538" y="1071546"/>
            <a:ext cx="5000660"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环节二：故事导入，揭示主题</a:t>
            </a:r>
            <a:endParaRPr lang="zh-CN" altLang="en-US" sz="2800" dirty="0">
              <a:solidFill>
                <a:schemeClr val="accent2">
                  <a:lumMod val="50000"/>
                </a:schemeClr>
              </a:solidFill>
              <a:latin typeface="黑体" pitchFamily="49" charset="-122"/>
              <a:ea typeface="黑体" pitchFamily="49" charset="-122"/>
            </a:endParaRPr>
          </a:p>
        </p:txBody>
      </p:sp>
      <p:sp>
        <p:nvSpPr>
          <p:cNvPr id="5" name="TextBox 4"/>
          <p:cNvSpPr txBox="1"/>
          <p:nvPr/>
        </p:nvSpPr>
        <p:spPr>
          <a:xfrm>
            <a:off x="1000100" y="1643050"/>
            <a:ext cx="6500858" cy="400110"/>
          </a:xfrm>
          <a:prstGeom prst="rect">
            <a:avLst/>
          </a:prstGeom>
          <a:noFill/>
        </p:spPr>
        <p:txBody>
          <a:bodyPr wrap="square" rtlCol="0">
            <a:spAutoFit/>
          </a:bodyPr>
          <a:lstStyle/>
          <a:p>
            <a:r>
              <a:rPr lang="en-US" altLang="zh-CN" sz="2000" dirty="0" smtClean="0">
                <a:solidFill>
                  <a:schemeClr val="accent2">
                    <a:lumMod val="50000"/>
                  </a:schemeClr>
                </a:solidFill>
                <a:latin typeface="黑体" pitchFamily="49" charset="-122"/>
                <a:ea typeface="黑体" pitchFamily="49" charset="-122"/>
              </a:rPr>
              <a:t>1</a:t>
            </a:r>
            <a:r>
              <a:rPr lang="zh-CN" altLang="en-US" sz="2000" dirty="0" smtClean="0">
                <a:solidFill>
                  <a:schemeClr val="accent2">
                    <a:lumMod val="50000"/>
                  </a:schemeClr>
                </a:solidFill>
                <a:latin typeface="黑体" pitchFamily="49" charset="-122"/>
                <a:ea typeface="黑体" pitchFamily="49" charset="-122"/>
              </a:rPr>
              <a:t>、出示林肯的照片，问：队员们，你们知道这是谁吗？</a:t>
            </a:r>
            <a:endParaRPr lang="zh-CN" altLang="en-US" sz="2000" dirty="0">
              <a:solidFill>
                <a:schemeClr val="accent2">
                  <a:lumMod val="50000"/>
                </a:schemeClr>
              </a:solidFill>
              <a:latin typeface="黑体" pitchFamily="49" charset="-122"/>
              <a:ea typeface="黑体" pitchFamily="49" charset="-122"/>
            </a:endParaRPr>
          </a:p>
        </p:txBody>
      </p:sp>
      <p:sp>
        <p:nvSpPr>
          <p:cNvPr id="6" name="TextBox 5"/>
          <p:cNvSpPr txBox="1"/>
          <p:nvPr/>
        </p:nvSpPr>
        <p:spPr>
          <a:xfrm>
            <a:off x="1000100" y="2143116"/>
            <a:ext cx="6286544" cy="707886"/>
          </a:xfrm>
          <a:prstGeom prst="rect">
            <a:avLst/>
          </a:prstGeom>
          <a:noFill/>
        </p:spPr>
        <p:txBody>
          <a:bodyPr wrap="square" rtlCol="0">
            <a:spAutoFit/>
          </a:bodyPr>
          <a:lstStyle/>
          <a:p>
            <a:r>
              <a:rPr lang="en-US" altLang="zh-CN" sz="2000" dirty="0" smtClean="0">
                <a:solidFill>
                  <a:schemeClr val="accent2">
                    <a:lumMod val="50000"/>
                  </a:schemeClr>
                </a:solidFill>
                <a:latin typeface="黑体" pitchFamily="49" charset="-122"/>
                <a:ea typeface="黑体" pitchFamily="49" charset="-122"/>
              </a:rPr>
              <a:t>2</a:t>
            </a:r>
            <a:r>
              <a:rPr lang="zh-CN" altLang="en-US" sz="2000" dirty="0" smtClean="0">
                <a:solidFill>
                  <a:schemeClr val="accent2">
                    <a:lumMod val="50000"/>
                  </a:schemeClr>
                </a:solidFill>
                <a:latin typeface="黑体" pitchFamily="49" charset="-122"/>
                <a:ea typeface="黑体" pitchFamily="49" charset="-122"/>
              </a:rPr>
              <a:t>、分享林肯小时候当售货员坚持把多收的钱还给顾客的故事，从而导入这节课的队会主题</a:t>
            </a:r>
            <a:r>
              <a:rPr lang="en-US" altLang="zh-CN" sz="2000" dirty="0" smtClean="0">
                <a:solidFill>
                  <a:schemeClr val="accent2">
                    <a:lumMod val="50000"/>
                  </a:schemeClr>
                </a:solidFill>
                <a:latin typeface="黑体" pitchFamily="49" charset="-122"/>
                <a:ea typeface="黑体" pitchFamily="49" charset="-122"/>
              </a:rPr>
              <a:t>——</a:t>
            </a:r>
            <a:r>
              <a:rPr lang="zh-CN" altLang="en-US" sz="2000" dirty="0" smtClean="0">
                <a:solidFill>
                  <a:schemeClr val="accent2">
                    <a:lumMod val="50000"/>
                  </a:schemeClr>
                </a:solidFill>
                <a:latin typeface="黑体" pitchFamily="49" charset="-122"/>
                <a:ea typeface="黑体" pitchFamily="49" charset="-122"/>
              </a:rPr>
              <a:t>学会道德判断。</a:t>
            </a:r>
            <a:endParaRPr lang="zh-CN" altLang="en-US" sz="2000" dirty="0">
              <a:solidFill>
                <a:schemeClr val="accent2">
                  <a:lumMod val="50000"/>
                </a:schemeClr>
              </a:solidFill>
              <a:latin typeface="黑体" pitchFamily="49" charset="-122"/>
              <a:ea typeface="黑体" pitchFamily="49" charset="-122"/>
            </a:endParaRPr>
          </a:p>
        </p:txBody>
      </p:sp>
      <p:pic>
        <p:nvPicPr>
          <p:cNvPr id="7" name="图片 6" descr="t012ac104122b92a573[1].png"/>
          <p:cNvPicPr>
            <a:picLocks noChangeAspect="1"/>
          </p:cNvPicPr>
          <p:nvPr/>
        </p:nvPicPr>
        <p:blipFill>
          <a:blip r:embed="rId3" cstate="print"/>
          <a:stretch>
            <a:fillRect/>
          </a:stretch>
        </p:blipFill>
        <p:spPr>
          <a:xfrm>
            <a:off x="785786" y="3071810"/>
            <a:ext cx="2928958" cy="2857520"/>
          </a:xfrm>
          <a:prstGeom prst="rect">
            <a:avLst/>
          </a:prstGeom>
        </p:spPr>
      </p:pic>
      <p:sp>
        <p:nvSpPr>
          <p:cNvPr id="9" name="圆角矩形 8"/>
          <p:cNvSpPr/>
          <p:nvPr/>
        </p:nvSpPr>
        <p:spPr>
          <a:xfrm>
            <a:off x="4286248" y="3214686"/>
            <a:ext cx="4500594" cy="257176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solidFill>
                  <a:schemeClr val="tx2">
                    <a:lumMod val="50000"/>
                  </a:schemeClr>
                </a:solidFill>
                <a:ea typeface="华文细黑" pitchFamily="2" charset="-122"/>
              </a:rPr>
              <a:t>设计意图：活动课应以队员们的兴</a:t>
            </a:r>
            <a:endParaRPr lang="en-US" altLang="zh-CN" dirty="0" smtClean="0">
              <a:solidFill>
                <a:schemeClr val="tx2">
                  <a:lumMod val="50000"/>
                </a:schemeClr>
              </a:solidFill>
              <a:ea typeface="华文细黑" pitchFamily="2" charset="-122"/>
            </a:endParaRPr>
          </a:p>
          <a:p>
            <a:r>
              <a:rPr lang="zh-CN" altLang="en-US" dirty="0" smtClean="0">
                <a:solidFill>
                  <a:schemeClr val="tx2">
                    <a:lumMod val="50000"/>
                  </a:schemeClr>
                </a:solidFill>
                <a:ea typeface="华文细黑" pitchFamily="2" charset="-122"/>
              </a:rPr>
              <a:t>趣爱好为动力，通过使用队员们喜闻乐见的故事导入，能充分引起队员们的注意，激发他们的学习兴趣，调动他们的学习积极性，为接下来的学习集聚动力。</a:t>
            </a:r>
            <a:endParaRPr lang="zh-CN" altLang="en-US" dirty="0">
              <a:solidFill>
                <a:schemeClr val="tx2">
                  <a:lumMod val="50000"/>
                </a:schemeClr>
              </a:solidFill>
              <a:ea typeface="华文细黑"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500"/>
                                        <p:tgtEl>
                                          <p:spTgt spid="5"/>
                                        </p:tgtEl>
                                      </p:cBhvr>
                                    </p:animEffect>
                                  </p:childTnLst>
                                </p:cTn>
                              </p:par>
                              <p:par>
                                <p:cTn id="19" presetID="2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edg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edg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from="(-#ppt_w/2)" to="(#ppt_x)" calcmode="lin" valueType="num">
                                      <p:cBhvr>
                                        <p:cTn id="31" dur="600" fill="hold">
                                          <p:stCondLst>
                                            <p:cond delay="0"/>
                                          </p:stCondLst>
                                        </p:cTn>
                                        <p:tgtEl>
                                          <p:spTgt spid="9"/>
                                        </p:tgtEl>
                                        <p:attrNameLst>
                                          <p:attrName>ppt_x</p:attrName>
                                        </p:attrNameLst>
                                      </p:cBhvr>
                                    </p:anim>
                                    <p:anim from="0" to="-1.0" calcmode="lin" valueType="num">
                                      <p:cBhvr>
                                        <p:cTn id="32" dur="200" decel="50000" autoRev="1" fill="hold">
                                          <p:stCondLst>
                                            <p:cond delay="600"/>
                                          </p:stCondLst>
                                        </p:cTn>
                                        <p:tgtEl>
                                          <p:spTgt spid="9"/>
                                        </p:tgtEl>
                                        <p:attrNameLst>
                                          <p:attrName>xshear</p:attrName>
                                        </p:attrNameLst>
                                      </p:cBhvr>
                                    </p:anim>
                                    <p:animScale>
                                      <p:cBhvr>
                                        <p:cTn id="33" dur="200" decel="100000" autoRev="1" fill="hold">
                                          <p:stCondLst>
                                            <p:cond delay="600"/>
                                          </p:stCondLst>
                                        </p:cTn>
                                        <p:tgtEl>
                                          <p:spTgt spid="9"/>
                                        </p:tgtEl>
                                      </p:cBhvr>
                                      <p:from x="100000" y="100000"/>
                                      <p:to x="80000" y="100000"/>
                                    </p:animScale>
                                    <p:anim by="(#ppt_h/3+#ppt_w*0.1)" calcmode="lin" valueType="num">
                                      <p:cBhvr additive="sum">
                                        <p:cTn id="34" dur="200" decel="100000" autoRev="1" fill="hold">
                                          <p:stCondLst>
                                            <p:cond delay="600"/>
                                          </p:stCondLst>
                                        </p:cTn>
                                        <p:tgtEl>
                                          <p:spTgt spid="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pic>
        <p:nvPicPr>
          <p:cNvPr id="3" name="图片 2"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4" name="TextBox 3"/>
          <p:cNvSpPr txBox="1"/>
          <p:nvPr/>
        </p:nvSpPr>
        <p:spPr>
          <a:xfrm>
            <a:off x="928662" y="1071546"/>
            <a:ext cx="6286544"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环节三：情境创设，初步形成道德认知</a:t>
            </a:r>
            <a:endParaRPr lang="zh-CN" altLang="en-US" sz="2800" dirty="0">
              <a:solidFill>
                <a:schemeClr val="accent2">
                  <a:lumMod val="50000"/>
                </a:schemeClr>
              </a:solidFill>
              <a:latin typeface="黑体" pitchFamily="49" charset="-122"/>
              <a:ea typeface="黑体" pitchFamily="49" charset="-122"/>
            </a:endParaRPr>
          </a:p>
        </p:txBody>
      </p:sp>
      <p:sp>
        <p:nvSpPr>
          <p:cNvPr id="5" name="TextBox 4"/>
          <p:cNvSpPr txBox="1"/>
          <p:nvPr/>
        </p:nvSpPr>
        <p:spPr>
          <a:xfrm>
            <a:off x="1000100" y="1714488"/>
            <a:ext cx="6357982" cy="1015663"/>
          </a:xfrm>
          <a:prstGeom prst="rect">
            <a:avLst/>
          </a:prstGeom>
          <a:noFill/>
        </p:spPr>
        <p:txBody>
          <a:bodyPr wrap="square" rtlCol="0">
            <a:spAutoFit/>
          </a:bodyPr>
          <a:lstStyle/>
          <a:p>
            <a:r>
              <a:rPr lang="zh-CN" altLang="en-US" sz="2000" dirty="0" smtClean="0">
                <a:solidFill>
                  <a:schemeClr val="accent2">
                    <a:lumMod val="50000"/>
                  </a:schemeClr>
                </a:solidFill>
                <a:latin typeface="黑体" pitchFamily="49" charset="-122"/>
                <a:ea typeface="黑体" pitchFamily="49" charset="-122"/>
              </a:rPr>
              <a:t>道德公司来招聘，有热爱祖国、友善姐妹花、遵纪守法、助人为乐等四个道德行为来应聘，结果全都被招录了，借此让学生感知道德好习惯，形成初步的道德认知。</a:t>
            </a:r>
            <a:endParaRPr lang="zh-CN" altLang="en-US" sz="2000" dirty="0">
              <a:solidFill>
                <a:schemeClr val="accent2">
                  <a:lumMod val="50000"/>
                </a:schemeClr>
              </a:solidFill>
              <a:latin typeface="黑体" pitchFamily="49" charset="-122"/>
              <a:ea typeface="黑体" pitchFamily="49" charset="-122"/>
            </a:endParaRPr>
          </a:p>
        </p:txBody>
      </p:sp>
      <p:sp>
        <p:nvSpPr>
          <p:cNvPr id="7" name="TextBox 6"/>
          <p:cNvSpPr txBox="1"/>
          <p:nvPr/>
        </p:nvSpPr>
        <p:spPr>
          <a:xfrm>
            <a:off x="4786314" y="2928934"/>
            <a:ext cx="3929090" cy="369332"/>
          </a:xfrm>
          <a:prstGeom prst="rect">
            <a:avLst/>
          </a:prstGeom>
          <a:noFill/>
        </p:spPr>
        <p:txBody>
          <a:bodyPr wrap="square" rtlCol="0">
            <a:spAutoFit/>
          </a:bodyPr>
          <a:lstStyle/>
          <a:p>
            <a:endParaRPr lang="zh-CN" altLang="en-US" dirty="0"/>
          </a:p>
        </p:txBody>
      </p:sp>
      <p:pic>
        <p:nvPicPr>
          <p:cNvPr id="8" name="图片 7" descr="t0150b930abbd795c3e[1].jpg"/>
          <p:cNvPicPr>
            <a:picLocks noChangeAspect="1"/>
          </p:cNvPicPr>
          <p:nvPr/>
        </p:nvPicPr>
        <p:blipFill>
          <a:blip r:embed="rId3" cstate="print"/>
          <a:stretch>
            <a:fillRect/>
          </a:stretch>
        </p:blipFill>
        <p:spPr>
          <a:xfrm rot="21046181">
            <a:off x="915246" y="2961870"/>
            <a:ext cx="1441091" cy="1730505"/>
          </a:xfrm>
          <a:prstGeom prst="rect">
            <a:avLst/>
          </a:prstGeom>
        </p:spPr>
      </p:pic>
      <p:pic>
        <p:nvPicPr>
          <p:cNvPr id="9" name="图片 8" descr="t01e6b1a8c0bf36eda0[1].jpg"/>
          <p:cNvPicPr>
            <a:picLocks noChangeAspect="1"/>
          </p:cNvPicPr>
          <p:nvPr/>
        </p:nvPicPr>
        <p:blipFill>
          <a:blip r:embed="rId4" cstate="print"/>
          <a:stretch>
            <a:fillRect/>
          </a:stretch>
        </p:blipFill>
        <p:spPr>
          <a:xfrm rot="456104">
            <a:off x="3038478" y="2819484"/>
            <a:ext cx="1702970" cy="1769410"/>
          </a:xfrm>
          <a:prstGeom prst="rect">
            <a:avLst/>
          </a:prstGeom>
        </p:spPr>
      </p:pic>
      <p:pic>
        <p:nvPicPr>
          <p:cNvPr id="10" name="Picture 2" descr="http://p4.so.qhmsg.com/bdr/_240_/t0189ce99b4808b5ec9.jpg"/>
          <p:cNvPicPr>
            <a:picLocks noChangeAspect="1" noChangeArrowheads="1"/>
          </p:cNvPicPr>
          <p:nvPr/>
        </p:nvPicPr>
        <p:blipFill>
          <a:blip r:embed="rId5" cstate="print"/>
          <a:srcRect/>
          <a:stretch>
            <a:fillRect/>
          </a:stretch>
        </p:blipFill>
        <p:spPr bwMode="auto">
          <a:xfrm>
            <a:off x="857224" y="4714884"/>
            <a:ext cx="1500198" cy="1585915"/>
          </a:xfrm>
          <a:prstGeom prst="rect">
            <a:avLst/>
          </a:prstGeom>
          <a:noFill/>
        </p:spPr>
      </p:pic>
      <p:pic>
        <p:nvPicPr>
          <p:cNvPr id="11" name="图片 10" descr="t01a431d8cbefb678d8[1].jpg"/>
          <p:cNvPicPr>
            <a:picLocks noChangeAspect="1"/>
          </p:cNvPicPr>
          <p:nvPr/>
        </p:nvPicPr>
        <p:blipFill>
          <a:blip r:embed="rId6" cstate="print"/>
          <a:srcRect b="-2174"/>
          <a:stretch>
            <a:fillRect/>
          </a:stretch>
        </p:blipFill>
        <p:spPr>
          <a:xfrm rot="672980">
            <a:off x="3163817" y="4605068"/>
            <a:ext cx="1251543" cy="1803525"/>
          </a:xfrm>
          <a:prstGeom prst="rect">
            <a:avLst/>
          </a:prstGeom>
        </p:spPr>
      </p:pic>
      <p:graphicFrame>
        <p:nvGraphicFramePr>
          <p:cNvPr id="12" name="表格 11"/>
          <p:cNvGraphicFramePr>
            <a:graphicFrameLocks noGrp="1"/>
          </p:cNvGraphicFramePr>
          <p:nvPr/>
        </p:nvGraphicFramePr>
        <p:xfrm>
          <a:off x="5572132" y="3143248"/>
          <a:ext cx="3071834" cy="2950836"/>
        </p:xfrm>
        <a:graphic>
          <a:graphicData uri="http://schemas.openxmlformats.org/drawingml/2006/table">
            <a:tbl>
              <a:tblPr>
                <a:tableStyleId>{3C2FFA5D-87B4-456A-9821-1D502468CF0F}</a:tableStyleId>
              </a:tblPr>
              <a:tblGrid>
                <a:gridCol w="3071834"/>
              </a:tblGrid>
              <a:tr h="2950836">
                <a:tc>
                  <a:txBody>
                    <a:bodyPr/>
                    <a:lstStyle/>
                    <a:p>
                      <a:pPr algn="ctr"/>
                      <a:r>
                        <a:rPr lang="zh-CN" altLang="en-US" sz="2800" dirty="0" smtClean="0"/>
                        <a:t>招聘证书</a:t>
                      </a:r>
                      <a:endParaRPr lang="en-US" altLang="zh-CN" sz="2800" dirty="0" smtClean="0"/>
                    </a:p>
                    <a:p>
                      <a:r>
                        <a:rPr lang="zh-CN" altLang="en-US" sz="2400" dirty="0" smtClean="0"/>
                        <a:t>受聘对象：</a:t>
                      </a:r>
                      <a:endParaRPr lang="en-US" altLang="zh-CN" sz="2400" dirty="0" smtClean="0"/>
                    </a:p>
                    <a:p>
                      <a:r>
                        <a:rPr lang="zh-CN" altLang="en-US" dirty="0" smtClean="0"/>
                        <a:t>热爱祖国、友善姐妹花、遵纪守法、乐于助人</a:t>
                      </a:r>
                      <a:endParaRPr lang="en-US" altLang="zh-CN" dirty="0" smtClean="0"/>
                    </a:p>
                    <a:p>
                      <a:r>
                        <a:rPr lang="zh-CN" altLang="en-US" sz="2400" dirty="0" smtClean="0"/>
                        <a:t>聘用单位：</a:t>
                      </a:r>
                      <a:endParaRPr lang="en-US" altLang="zh-CN" sz="2400" dirty="0" smtClean="0"/>
                    </a:p>
                    <a:p>
                      <a:r>
                        <a:rPr lang="zh-CN" altLang="en-US" dirty="0" smtClean="0"/>
                        <a:t>每一位同学的心中</a:t>
                      </a:r>
                      <a:endParaRPr lang="en-US" altLang="zh-CN" dirty="0" smtClean="0"/>
                    </a:p>
                    <a:p>
                      <a:r>
                        <a:rPr lang="zh-CN" altLang="en-US" sz="2400" dirty="0" smtClean="0"/>
                        <a:t>聘用日期：</a:t>
                      </a:r>
                      <a:endParaRPr lang="en-US" altLang="zh-CN" sz="2400" dirty="0" smtClean="0"/>
                    </a:p>
                    <a:p>
                      <a:r>
                        <a:rPr lang="zh-CN" altLang="en-US" dirty="0" smtClean="0"/>
                        <a:t>世代相传，亘古不息</a:t>
                      </a:r>
                      <a:endParaRPr lang="zh-CN" alt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heckerboard(across)">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6" dur="1000" fill="hold"/>
                                        <p:tgtEl>
                                          <p:spTgt spid="8"/>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8"/>
                                        </p:tgtEl>
                                      </p:cBhvr>
                                    </p:animEffect>
                                  </p:childTnLst>
                                </p:cTn>
                              </p:par>
                              <p:par>
                                <p:cTn id="31" presetID="25"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34"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35"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36" dur="1000" fill="hold"/>
                                        <p:tgtEl>
                                          <p:spTgt spid="9"/>
                                        </p:tgtEl>
                                        <p:attrNameLst>
                                          <p:attrName>ppt_h</p:attrName>
                                        </p:attrNameLst>
                                      </p:cBhvr>
                                      <p:tavLst>
                                        <p:tav tm="0">
                                          <p:val>
                                            <p:strVal val="#ppt_h"/>
                                          </p:val>
                                        </p:tav>
                                        <p:tav tm="100000">
                                          <p:val>
                                            <p:strVal val="#ppt_h"/>
                                          </p:val>
                                        </p:tav>
                                      </p:tavLst>
                                    </p:anim>
                                    <p:anim calcmode="lin" valueType="num">
                                      <p:cBhvr>
                                        <p:cTn id="37"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38"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39"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40" dur="1000" decel="50000">
                                          <p:stCondLst>
                                            <p:cond delay="0"/>
                                          </p:stCondLst>
                                        </p:cTn>
                                        <p:tgtEl>
                                          <p:spTgt spid="9"/>
                                        </p:tgtEl>
                                      </p:cBhvr>
                                    </p:animEffect>
                                  </p:childTnLst>
                                </p:cTn>
                              </p:par>
                              <p:par>
                                <p:cTn id="41" presetID="25"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46" dur="1000" fill="hold"/>
                                        <p:tgtEl>
                                          <p:spTgt spid="10"/>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10"/>
                                        </p:tgtEl>
                                      </p:cBhvr>
                                    </p:animEffect>
                                  </p:childTnLst>
                                </p:cTn>
                              </p:par>
                              <p:par>
                                <p:cTn id="51" presetID="25" presetClass="entr" presetSubtype="0" fill="hold"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56" dur="1000" fill="hold"/>
                                        <p:tgtEl>
                                          <p:spTgt spid="11"/>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34" presetClass="entr" presetSubtype="0" fill="hold" nodeType="clickEffect">
                                  <p:stCondLst>
                                    <p:cond delay="0"/>
                                  </p:stCondLst>
                                  <p:childTnLst>
                                    <p:set>
                                      <p:cBhvr>
                                        <p:cTn id="64" dur="1" fill="hold">
                                          <p:stCondLst>
                                            <p:cond delay="0"/>
                                          </p:stCondLst>
                                        </p:cTn>
                                        <p:tgtEl>
                                          <p:spTgt spid="12"/>
                                        </p:tgtEl>
                                        <p:attrNameLst>
                                          <p:attrName>style.visibility</p:attrName>
                                        </p:attrNameLst>
                                      </p:cBhvr>
                                      <p:to>
                                        <p:strVal val="visible"/>
                                      </p:to>
                                    </p:set>
                                    <p:anim from="(-#ppt_w/2)" to="(#ppt_x)" calcmode="lin" valueType="num">
                                      <p:cBhvr>
                                        <p:cTn id="65" dur="300" fill="hold">
                                          <p:stCondLst>
                                            <p:cond delay="0"/>
                                          </p:stCondLst>
                                        </p:cTn>
                                        <p:tgtEl>
                                          <p:spTgt spid="12"/>
                                        </p:tgtEl>
                                        <p:attrNameLst>
                                          <p:attrName>ppt_x</p:attrName>
                                        </p:attrNameLst>
                                      </p:cBhvr>
                                    </p:anim>
                                    <p:anim from="0" to="-1.0" calcmode="lin" valueType="num">
                                      <p:cBhvr>
                                        <p:cTn id="66" dur="100" decel="50000" autoRev="1" fill="hold">
                                          <p:stCondLst>
                                            <p:cond delay="300"/>
                                          </p:stCondLst>
                                        </p:cTn>
                                        <p:tgtEl>
                                          <p:spTgt spid="12"/>
                                        </p:tgtEl>
                                        <p:attrNameLst>
                                          <p:attrName>xshear</p:attrName>
                                        </p:attrNameLst>
                                      </p:cBhvr>
                                    </p:anim>
                                    <p:animScale>
                                      <p:cBhvr>
                                        <p:cTn id="67" dur="100" decel="100000" autoRev="1" fill="hold">
                                          <p:stCondLst>
                                            <p:cond delay="300"/>
                                          </p:stCondLst>
                                        </p:cTn>
                                        <p:tgtEl>
                                          <p:spTgt spid="12"/>
                                        </p:tgtEl>
                                      </p:cBhvr>
                                      <p:from x="100000" y="100000"/>
                                      <p:to x="80000" y="100000"/>
                                    </p:animScale>
                                    <p:anim by="(#ppt_h/3+#ppt_w*0.1)" calcmode="lin" valueType="num">
                                      <p:cBhvr additive="sum">
                                        <p:cTn id="68" dur="100" decel="100000" autoRev="1" fill="hold">
                                          <p:stCondLst>
                                            <p:cond delay="300"/>
                                          </p:stCondLst>
                                        </p:cTn>
                                        <p:tgtEl>
                                          <p:spTgt spid="1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5643602" cy="584775"/>
          </a:xfrm>
          <a:prstGeom prst="rect">
            <a:avLst/>
          </a:prstGeom>
          <a:noFill/>
        </p:spPr>
        <p:txBody>
          <a:bodyPr wrap="square" rtlCol="0">
            <a:spAutoFit/>
          </a:bodyPr>
          <a:lstStyle/>
          <a:p>
            <a:r>
              <a:rPr lang="zh-CN" altLang="en-US" sz="3200" dirty="0" smtClean="0">
                <a:latin typeface="华文细黑" pitchFamily="2" charset="-122"/>
                <a:ea typeface="华文细黑" pitchFamily="2" charset="-122"/>
              </a:rPr>
              <a:t>五、活动过程</a:t>
            </a:r>
            <a:endParaRPr lang="zh-CN" altLang="en-US" sz="3200" dirty="0">
              <a:latin typeface="华文细黑" pitchFamily="2" charset="-122"/>
              <a:ea typeface="华文细黑" pitchFamily="2" charset="-122"/>
            </a:endParaRPr>
          </a:p>
        </p:txBody>
      </p:sp>
      <p:pic>
        <p:nvPicPr>
          <p:cNvPr id="3" name="图片 2" descr="11364824[1].jpg"/>
          <p:cNvPicPr>
            <a:picLocks noChangeAspect="1"/>
          </p:cNvPicPr>
          <p:nvPr/>
        </p:nvPicPr>
        <p:blipFill>
          <a:blip r:embed="rId2" cstate="print"/>
          <a:srcRect b="11462"/>
          <a:stretch>
            <a:fillRect/>
          </a:stretch>
        </p:blipFill>
        <p:spPr>
          <a:xfrm>
            <a:off x="6929454" y="0"/>
            <a:ext cx="2214546" cy="2643182"/>
          </a:xfrm>
          <a:prstGeom prst="rect">
            <a:avLst/>
          </a:prstGeom>
        </p:spPr>
      </p:pic>
      <p:sp>
        <p:nvSpPr>
          <p:cNvPr id="4" name="TextBox 3"/>
          <p:cNvSpPr txBox="1"/>
          <p:nvPr/>
        </p:nvSpPr>
        <p:spPr>
          <a:xfrm>
            <a:off x="928662" y="1071546"/>
            <a:ext cx="6286544" cy="523220"/>
          </a:xfrm>
          <a:prstGeom prst="rect">
            <a:avLst/>
          </a:prstGeom>
          <a:noFill/>
        </p:spPr>
        <p:txBody>
          <a:bodyPr wrap="square" rtlCol="0">
            <a:spAutoFit/>
          </a:bodyPr>
          <a:lstStyle/>
          <a:p>
            <a:r>
              <a:rPr lang="zh-CN" altLang="en-US" sz="2800" dirty="0" smtClean="0">
                <a:solidFill>
                  <a:schemeClr val="accent2">
                    <a:lumMod val="50000"/>
                  </a:schemeClr>
                </a:solidFill>
                <a:latin typeface="黑体" pitchFamily="49" charset="-122"/>
                <a:ea typeface="黑体" pitchFamily="49" charset="-122"/>
              </a:rPr>
              <a:t>环节四：故事展示，体验道德判断</a:t>
            </a:r>
            <a:endParaRPr lang="zh-CN" altLang="en-US" sz="2800" dirty="0">
              <a:solidFill>
                <a:schemeClr val="accent2">
                  <a:lumMod val="50000"/>
                </a:schemeClr>
              </a:solidFill>
              <a:latin typeface="黑体" pitchFamily="49" charset="-122"/>
              <a:ea typeface="黑体" pitchFamily="49" charset="-122"/>
            </a:endParaRPr>
          </a:p>
        </p:txBody>
      </p:sp>
      <p:sp>
        <p:nvSpPr>
          <p:cNvPr id="5" name="TextBox 4"/>
          <p:cNvSpPr txBox="1"/>
          <p:nvPr/>
        </p:nvSpPr>
        <p:spPr>
          <a:xfrm>
            <a:off x="857224" y="1643050"/>
            <a:ext cx="5857916" cy="707886"/>
          </a:xfrm>
          <a:prstGeom prst="rect">
            <a:avLst/>
          </a:prstGeom>
          <a:noFill/>
        </p:spPr>
        <p:txBody>
          <a:bodyPr wrap="square" rtlCol="0">
            <a:spAutoFit/>
          </a:bodyPr>
          <a:lstStyle/>
          <a:p>
            <a:r>
              <a:rPr lang="zh-CN" altLang="en-US" sz="2000" dirty="0" smtClean="0">
                <a:solidFill>
                  <a:schemeClr val="accent2">
                    <a:lumMod val="50000"/>
                  </a:schemeClr>
                </a:solidFill>
                <a:latin typeface="黑体" pitchFamily="49" charset="-122"/>
                <a:ea typeface="黑体" pitchFamily="49" charset="-122"/>
              </a:rPr>
              <a:t>分享“天安门口香糖”事件和“孟佩杰背母上学”的故事，让队员们谈谈对它的感受，我再进行总结。</a:t>
            </a:r>
            <a:endParaRPr lang="zh-CN" altLang="en-US" sz="2000" dirty="0">
              <a:solidFill>
                <a:schemeClr val="accent2">
                  <a:lumMod val="50000"/>
                </a:schemeClr>
              </a:solidFill>
              <a:latin typeface="黑体" pitchFamily="49" charset="-122"/>
              <a:ea typeface="黑体" pitchFamily="49" charset="-122"/>
            </a:endParaRPr>
          </a:p>
        </p:txBody>
      </p:sp>
      <p:pic>
        <p:nvPicPr>
          <p:cNvPr id="7" name="图片 6" descr="t01297db8a2fc2818ef[1].jpg"/>
          <p:cNvPicPr>
            <a:picLocks noChangeAspect="1"/>
          </p:cNvPicPr>
          <p:nvPr/>
        </p:nvPicPr>
        <p:blipFill>
          <a:blip r:embed="rId3" cstate="print"/>
          <a:stretch>
            <a:fillRect/>
          </a:stretch>
        </p:blipFill>
        <p:spPr>
          <a:xfrm rot="816431">
            <a:off x="1191213" y="2791572"/>
            <a:ext cx="2855461" cy="3179945"/>
          </a:xfrm>
          <a:prstGeom prst="rect">
            <a:avLst/>
          </a:prstGeom>
        </p:spPr>
      </p:pic>
      <p:pic>
        <p:nvPicPr>
          <p:cNvPr id="8" name="Picture 2" descr="http://photocdn.sohu.com/20111128/Img327132020.jpg"/>
          <p:cNvPicPr>
            <a:picLocks noChangeAspect="1" noChangeArrowheads="1"/>
          </p:cNvPicPr>
          <p:nvPr/>
        </p:nvPicPr>
        <p:blipFill>
          <a:blip r:embed="rId4" cstate="print"/>
          <a:srcRect/>
          <a:stretch>
            <a:fillRect/>
          </a:stretch>
        </p:blipFill>
        <p:spPr bwMode="auto">
          <a:xfrm rot="20942673">
            <a:off x="4835705" y="2828939"/>
            <a:ext cx="3000396" cy="30629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7"/>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ppt_w</p:attrName>
                                        </p:attrNameLst>
                                      </p:cBhvr>
                                      <p:tavLst>
                                        <p:tav tm="0">
                                          <p:val>
                                            <p:fltVal val="0"/>
                                          </p:val>
                                        </p:tav>
                                        <p:tav tm="100000">
                                          <p:val>
                                            <p:strVal val="#ppt_w"/>
                                          </p:val>
                                        </p:tav>
                                      </p:tavLst>
                                    </p:anim>
                                    <p:anim calcmode="lin" valueType="num">
                                      <p:cBhvr>
                                        <p:cTn id="30" dur="1000" fill="hold"/>
                                        <p:tgtEl>
                                          <p:spTgt spid="8"/>
                                        </p:tgtEl>
                                        <p:attrNameLst>
                                          <p:attrName>ppt_h</p:attrName>
                                        </p:attrNameLst>
                                      </p:cBhvr>
                                      <p:tavLst>
                                        <p:tav tm="0">
                                          <p:val>
                                            <p:fltVal val="0"/>
                                          </p:val>
                                        </p:tav>
                                        <p:tav tm="100000">
                                          <p:val>
                                            <p:strVal val="#ppt_h"/>
                                          </p:val>
                                        </p:tav>
                                      </p:tavLst>
                                    </p:anim>
                                    <p:anim calcmode="lin" valueType="num">
                                      <p:cBhvr>
                                        <p:cTn id="31"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1488</Words>
  <Application>Microsoft Office PowerPoint</Application>
  <PresentationFormat>全屏显示(4:3)</PresentationFormat>
  <Paragraphs>75</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Administrator</cp:lastModifiedBy>
  <cp:revision>33</cp:revision>
  <dcterms:modified xsi:type="dcterms:W3CDTF">2016-10-30T05:47:39Z</dcterms:modified>
</cp:coreProperties>
</file>