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69" r:id="rId3"/>
    <p:sldId id="304" r:id="rId4"/>
    <p:sldId id="276" r:id="rId5"/>
    <p:sldId id="279" r:id="rId6"/>
    <p:sldId id="288" r:id="rId7"/>
    <p:sldId id="318" r:id="rId8"/>
    <p:sldId id="280" r:id="rId9"/>
    <p:sldId id="277" r:id="rId10"/>
    <p:sldId id="289" r:id="rId11"/>
    <p:sldId id="290" r:id="rId12"/>
    <p:sldId id="278" r:id="rId13"/>
    <p:sldId id="291" r:id="rId14"/>
    <p:sldId id="28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82"/>
  </p:normalViewPr>
  <p:slideViewPr>
    <p:cSldViewPr>
      <p:cViewPr varScale="1">
        <p:scale>
          <a:sx n="73" d="100"/>
          <a:sy n="73" d="100"/>
        </p:scale>
        <p:origin x="-420" y="-84"/>
      </p:cViewPr>
      <p:guideLst>
        <p:guide orient="horz" pos="2160"/>
        <p:guide pos="2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 smtClean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 smtClean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 smtClean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dirty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570ECED-E449-4AB7-8527-4F0D0D016C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latinLnBrk="1">
              <a:defRPr kumimoji="1" sz="1200" smtClean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latinLnBrk="1">
              <a:defRPr kumimoji="1" sz="1200" smtClean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latinLnBrk="1">
              <a:defRPr kumimoji="1" sz="1200" smtClean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latinLnBrk="1">
              <a:defRPr sz="1200" dirty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6CD10B7-CB50-4985-9640-951CE74049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210CF-89C7-426D-B620-9C6B24C9662B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635C-0160-4ECF-834D-452E18E825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32C29-5BD3-4273-ABD7-8AF7E12CD627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A516A-49F8-4CFE-9A14-71232631DE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FB45C-ACF5-444B-B186-F7A886873711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588CD-13EE-479E-9CD6-6027BEBD9E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5C6A-7A16-4D7E-B1D2-F6EAECC03588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59594-0824-4F5B-A10F-927E0F89FB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926C-6B60-40A6-94F4-7FD5C0653CA0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E2ED1-A4B1-4314-B96E-6BE44CB620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4CCE-59D5-4EA0-B194-A7AA2074BBA0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3913-88BA-4DB2-8341-5C70449D38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3BCD-7CED-46D7-97BE-2D1F96FE8F7A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0349-5E77-4B04-A0B7-34107AC817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B5CA-9D64-4DAE-8A8B-17AC50C2D013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13E5A-4DB7-4BA5-A9F6-1565C1475E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BC9E7-DD33-43E2-93B8-700EF8AB05F9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066F-E46A-4D52-A5A5-8E9AF9B5F3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3BCB-805C-4428-99ED-697D64146D95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5601B-EC39-4017-A05F-5448EF9577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080DE-14B1-40FA-930C-06A3271813E5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5C3F-14AB-4BD4-AD56-2A7097A58D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0517760-25A6-4A92-8575-3E8672AC0717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B595DCA-8601-4B57-A63B-72D723FB14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20799;&#31461;&#27468;&#26354;-&#36864;&#26071;&#26354;.mp3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&#32676;&#26143;-&#20013;&#22269;&#23569;&#24180;&#20808;&#38155;&#38431;&#38431;&#27468;.mp3" TargetMode="External"/><Relationship Id="rId1" Type="http://schemas.openxmlformats.org/officeDocument/2006/relationships/audio" Target="file:///H:\&#20799;&#31461;&#27468;&#26354;-&#23569;&#20808;&#38431;&#20986;&#26071;&#26354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H:\&#26377;&#22768;&#35835;&#29289;-&#19971;&#24459;-&#38271;&#24449;.mp3" TargetMode="External"/><Relationship Id="rId1" Type="http://schemas.openxmlformats.org/officeDocument/2006/relationships/audio" Target="file:///H:\&#32993;&#20255;&#31435;-&#24555;&#26495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6472;&#33251;&#21018;-&#20843;&#33635;&#20843;&#32827;.mp3" TargetMode="External"/><Relationship Id="rId1" Type="http://schemas.openxmlformats.org/officeDocument/2006/relationships/audio" Target="file:///H:\&#32463;&#20856;&#32769;&#27468;-&#19971;&#24459;%20&#38271;&#24449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日期占位符 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7D1C1796-29F5-4E19-9523-4EEB05B718B1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1536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ED26363C-24F5-42B1-8521-C60990DD5485}" type="slidenum">
              <a:rPr lang="en-US" altLang="zh-CN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15363" name="Picture 3" descr="39517796814193257023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38086608314193257023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4188" y="1579563"/>
            <a:ext cx="3957637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8074174014193257023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3" y="1570038"/>
            <a:ext cx="4537075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333875" y="2003425"/>
            <a:ext cx="411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indent="69850"/>
            <a:endParaRPr lang="en-US" altLang="zh-CN">
              <a:solidFill>
                <a:schemeClr val="accent2"/>
              </a:solidFill>
            </a:endParaRPr>
          </a:p>
          <a:p>
            <a:pPr indent="69850"/>
            <a:endParaRPr lang="en-US" altLang="zh-CN">
              <a:solidFill>
                <a:schemeClr val="accent2"/>
              </a:solidFill>
            </a:endParaRPr>
          </a:p>
          <a:p>
            <a:pPr indent="69850"/>
            <a:r>
              <a:rPr lang="zh-CN" altLang="en-US" sz="6000">
                <a:solidFill>
                  <a:schemeClr val="accent2"/>
                </a:solidFill>
              </a:rPr>
              <a:t>爱国</a:t>
            </a:r>
          </a:p>
          <a:p>
            <a:pPr indent="69850"/>
            <a:endParaRPr lang="zh-CN" altLang="en-US" sz="4800">
              <a:solidFill>
                <a:schemeClr val="accent2"/>
              </a:solidFill>
            </a:endParaRPr>
          </a:p>
          <a:p>
            <a:pPr indent="69850"/>
            <a:endParaRPr lang="en-US" altLang="zh-CN">
              <a:solidFill>
                <a:schemeClr val="accent2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832475" y="5842000"/>
            <a:ext cx="30067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1440" bIns="9144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/>
              <a:t>学校：伙牌镇凉水小学</a:t>
            </a:r>
          </a:p>
          <a:p>
            <a:r>
              <a:rPr lang="zh-CN" altLang="en-US"/>
              <a:t>辅导员：张俊丽</a:t>
            </a:r>
          </a:p>
        </p:txBody>
      </p:sp>
      <p:pic>
        <p:nvPicPr>
          <p:cNvPr id="15368" name="Picture 8" descr="918870807141932570234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4563" y="-119063"/>
            <a:ext cx="1712912" cy="212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日期占位符 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38168223-C259-49DF-A847-6E2E715714B5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2457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EB10050-D647-4A71-B723-A88CB5EBB1FF}" type="slidenum">
              <a:rPr lang="en-US" altLang="zh-CN" smtClean="0">
                <a:ea typeface="宋体" charset="-122"/>
              </a:rPr>
              <a:pPr/>
              <a:t>10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24579" name="Picture 2" descr="观看蒙古族家居用品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81075"/>
            <a:ext cx="6553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untitl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16922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latin typeface="Arial" charset="0"/>
            </a:endParaRPr>
          </a:p>
        </p:txBody>
      </p:sp>
      <p:grpSp>
        <p:nvGrpSpPr>
          <p:cNvPr id="24584" name="Group 18"/>
          <p:cNvGrpSpPr>
            <a:grpSpLocks/>
          </p:cNvGrpSpPr>
          <p:nvPr/>
        </p:nvGrpSpPr>
        <p:grpSpPr bwMode="auto">
          <a:xfrm>
            <a:off x="179388" y="5013325"/>
            <a:ext cx="1081087" cy="1079500"/>
            <a:chOff x="0" y="0"/>
            <a:chExt cx="681" cy="680"/>
          </a:xfrm>
        </p:grpSpPr>
        <p:sp>
          <p:nvSpPr>
            <p:cNvPr id="24624" name="AutoShape 1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25" name="AutoShape 2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26" name="AutoShape 2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27" name="Oval 2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458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0" y="0"/>
            <a:chExt cx="681" cy="680"/>
          </a:xfrm>
        </p:grpSpPr>
        <p:sp>
          <p:nvSpPr>
            <p:cNvPr id="24620" name="AutoShape 24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21" name="AutoShape 25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22" name="AutoShape 26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23" name="Oval 27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4586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0" y="0"/>
            <a:chExt cx="681" cy="680"/>
          </a:xfrm>
        </p:grpSpPr>
        <p:sp>
          <p:nvSpPr>
            <p:cNvPr id="24616" name="AutoShape 6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7" name="AutoShape 7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8" name="AutoShape 7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9" name="Oval 7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4587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0" y="0"/>
            <a:chExt cx="681" cy="680"/>
          </a:xfrm>
        </p:grpSpPr>
        <p:sp>
          <p:nvSpPr>
            <p:cNvPr id="24612" name="AutoShape 7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3" name="AutoShape 8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4" name="AutoShape 8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5" name="Oval 8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458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0" y="0"/>
            <a:chExt cx="681" cy="680"/>
          </a:xfrm>
        </p:grpSpPr>
        <p:sp>
          <p:nvSpPr>
            <p:cNvPr id="24608" name="AutoShape 8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09" name="AutoShape 9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0" name="AutoShape 9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1" name="Oval 9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4589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0" y="0"/>
            <a:chExt cx="681" cy="680"/>
          </a:xfrm>
        </p:grpSpPr>
        <p:sp>
          <p:nvSpPr>
            <p:cNvPr id="24604" name="AutoShape 9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05" name="AutoShape 10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06" name="AutoShape 10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07" name="Oval 10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4590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0" y="0"/>
            <a:chExt cx="681" cy="680"/>
          </a:xfrm>
        </p:grpSpPr>
        <p:sp>
          <p:nvSpPr>
            <p:cNvPr id="24600" name="AutoShape 10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01" name="AutoShape 11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02" name="AutoShape 11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03" name="Oval 11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sp>
        <p:nvSpPr>
          <p:cNvPr id="24591" name="Line 127"/>
          <p:cNvSpPr>
            <a:spLocks noChangeShapeType="1"/>
          </p:cNvSpPr>
          <p:nvPr/>
        </p:nvSpPr>
        <p:spPr bwMode="auto">
          <a:xfrm>
            <a:off x="1403350" y="3897313"/>
            <a:ext cx="5761038" cy="0"/>
          </a:xfrm>
          <a:prstGeom prst="line">
            <a:avLst/>
          </a:prstGeom>
          <a:noFill/>
          <a:ln w="38100">
            <a:solidFill>
              <a:srgbClr val="FFFF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71" name="Rectangle 48"/>
          <p:cNvSpPr>
            <a:spLocks noChangeArrowheads="1"/>
          </p:cNvSpPr>
          <p:nvPr/>
        </p:nvSpPr>
        <p:spPr bwMode="auto">
          <a:xfrm>
            <a:off x="1835150" y="188913"/>
            <a:ext cx="6049963" cy="57943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indent="304800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活动三：寻找身边爱国的行为</a:t>
            </a:r>
          </a:p>
        </p:txBody>
      </p:sp>
      <p:sp>
        <p:nvSpPr>
          <p:cNvPr id="24593" name="AutoShape 114"/>
          <p:cNvSpPr>
            <a:spLocks noChangeArrowheads="1"/>
          </p:cNvSpPr>
          <p:nvPr/>
        </p:nvSpPr>
        <p:spPr bwMode="auto">
          <a:xfrm rot="2824626">
            <a:off x="1675606" y="491332"/>
            <a:ext cx="219075" cy="185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01600">
            <a:solidFill>
              <a:srgbClr val="00C5C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4594" name="Rectangle 55"/>
          <p:cNvSpPr>
            <a:spLocks noChangeArrowheads="1"/>
          </p:cNvSpPr>
          <p:nvPr/>
        </p:nvSpPr>
        <p:spPr bwMode="auto">
          <a:xfrm>
            <a:off x="5867400" y="5373688"/>
            <a:ext cx="2232025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zh-CN" altLang="zh-CN" sz="4000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24595" name="Picture 46" descr="20071118212316570_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 Box 47"/>
          <p:cNvSpPr txBox="1">
            <a:spLocks noChangeArrowheads="1"/>
          </p:cNvSpPr>
          <p:nvPr/>
        </p:nvSpPr>
        <p:spPr bwMode="auto">
          <a:xfrm>
            <a:off x="107950" y="245745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Arial" charset="0"/>
                <a:sym typeface="+mn-ea"/>
              </a:rPr>
              <a:t>雷鸣队</a:t>
            </a:r>
            <a:endParaRPr lang="zh-CN" altLang="en-US" sz="2400" b="1">
              <a:latin typeface="Arial" charset="0"/>
            </a:endParaRPr>
          </a:p>
        </p:txBody>
      </p:sp>
      <p:sp>
        <p:nvSpPr>
          <p:cNvPr id="24597" name="Text Box 48"/>
          <p:cNvSpPr txBox="1">
            <a:spLocks noChangeArrowheads="1"/>
          </p:cNvSpPr>
          <p:nvPr/>
        </p:nvSpPr>
        <p:spPr bwMode="auto">
          <a:xfrm>
            <a:off x="8388350" y="1484313"/>
            <a:ext cx="549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charset="0"/>
              </a:rPr>
              <a:t>【</a:t>
            </a:r>
            <a:r>
              <a:rPr lang="zh-CN" altLang="en-US" sz="2400" b="1">
                <a:solidFill>
                  <a:srgbClr val="CC0000"/>
                </a:solidFill>
              </a:rPr>
              <a:t>给祖国敬礼</a:t>
            </a:r>
            <a:r>
              <a:rPr lang="zh-CN" altLang="en-US"/>
              <a:t> </a:t>
            </a:r>
            <a:r>
              <a:rPr lang="en-US" altLang="zh-CN" sz="2400" b="1">
                <a:latin typeface="Arial" charset="0"/>
              </a:rPr>
              <a:t>】</a:t>
            </a:r>
          </a:p>
        </p:txBody>
      </p:sp>
      <p:sp>
        <p:nvSpPr>
          <p:cNvPr id="24598" name="WordArt 49"/>
          <p:cNvSpPr>
            <a:spLocks noChangeArrowheads="1" noChangeShapeType="1" noTextEdit="1"/>
          </p:cNvSpPr>
          <p:nvPr/>
        </p:nvSpPr>
        <p:spPr bwMode="auto">
          <a:xfrm>
            <a:off x="3563938" y="5229225"/>
            <a:ext cx="41767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观看蒙古族家居用品</a:t>
            </a:r>
          </a:p>
        </p:txBody>
      </p:sp>
      <p:pic>
        <p:nvPicPr>
          <p:cNvPr id="24599" name="Picture 52" descr="82F10AD89AFAB1C5D9599BA2B852CD9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7200" y="981075"/>
            <a:ext cx="6589713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日期占位符 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466D727A-C3B2-4A3C-8930-D21528FDF3A8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2560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50B51D1-2DFD-408C-AEDC-2C95D87006AB}" type="slidenum">
              <a:rPr lang="en-US" altLang="zh-CN" smtClean="0">
                <a:ea typeface="宋体" charset="-122"/>
              </a:rPr>
              <a:pPr/>
              <a:t>11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25603" name="Picture 3" descr="untitl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16922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latin typeface="Arial" charset="0"/>
            </a:endParaRPr>
          </a:p>
        </p:txBody>
      </p:sp>
      <p:grpSp>
        <p:nvGrpSpPr>
          <p:cNvPr id="25607" name="Group 18"/>
          <p:cNvGrpSpPr>
            <a:grpSpLocks/>
          </p:cNvGrpSpPr>
          <p:nvPr/>
        </p:nvGrpSpPr>
        <p:grpSpPr bwMode="auto">
          <a:xfrm>
            <a:off x="179388" y="5013325"/>
            <a:ext cx="1081087" cy="1079500"/>
            <a:chOff x="0" y="0"/>
            <a:chExt cx="681" cy="680"/>
          </a:xfrm>
        </p:grpSpPr>
        <p:sp>
          <p:nvSpPr>
            <p:cNvPr id="25647" name="AutoShape 1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8" name="AutoShape 2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9" name="AutoShape 2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50" name="Oval 2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5608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0" y="0"/>
            <a:chExt cx="681" cy="680"/>
          </a:xfrm>
        </p:grpSpPr>
        <p:sp>
          <p:nvSpPr>
            <p:cNvPr id="25643" name="AutoShape 24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4" name="AutoShape 25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5" name="AutoShape 26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6" name="Oval 27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5609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0" y="0"/>
            <a:chExt cx="681" cy="680"/>
          </a:xfrm>
        </p:grpSpPr>
        <p:sp>
          <p:nvSpPr>
            <p:cNvPr id="25639" name="AutoShape 6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0" name="AutoShape 7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1" name="AutoShape 7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2" name="Oval 7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5610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0" y="0"/>
            <a:chExt cx="681" cy="680"/>
          </a:xfrm>
        </p:grpSpPr>
        <p:sp>
          <p:nvSpPr>
            <p:cNvPr id="25635" name="AutoShape 7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6" name="AutoShape 8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7" name="AutoShape 8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8" name="Oval 8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5611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0" y="0"/>
            <a:chExt cx="681" cy="680"/>
          </a:xfrm>
        </p:grpSpPr>
        <p:sp>
          <p:nvSpPr>
            <p:cNvPr id="25631" name="AutoShape 8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2" name="AutoShape 9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3" name="AutoShape 9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4" name="Oval 9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5612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0" y="0"/>
            <a:chExt cx="681" cy="680"/>
          </a:xfrm>
        </p:grpSpPr>
        <p:sp>
          <p:nvSpPr>
            <p:cNvPr id="25627" name="AutoShape 9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8" name="AutoShape 10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9" name="AutoShape 10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0" name="Oval 10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5613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0" y="0"/>
            <a:chExt cx="681" cy="680"/>
          </a:xfrm>
        </p:grpSpPr>
        <p:sp>
          <p:nvSpPr>
            <p:cNvPr id="25623" name="AutoShape 10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4" name="AutoShape 11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5" name="AutoShape 11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6" name="Oval 11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sp>
        <p:nvSpPr>
          <p:cNvPr id="25614" name="Line 127"/>
          <p:cNvSpPr>
            <a:spLocks noChangeShapeType="1"/>
          </p:cNvSpPr>
          <p:nvPr/>
        </p:nvSpPr>
        <p:spPr bwMode="auto">
          <a:xfrm>
            <a:off x="1403350" y="3897313"/>
            <a:ext cx="5761038" cy="0"/>
          </a:xfrm>
          <a:prstGeom prst="line">
            <a:avLst/>
          </a:prstGeom>
          <a:noFill/>
          <a:ln w="38100">
            <a:solidFill>
              <a:srgbClr val="FFFF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71" name="Rectangle 48"/>
          <p:cNvSpPr>
            <a:spLocks noChangeArrowheads="1"/>
          </p:cNvSpPr>
          <p:nvPr/>
        </p:nvSpPr>
        <p:spPr bwMode="auto">
          <a:xfrm>
            <a:off x="1835150" y="188913"/>
            <a:ext cx="6049963" cy="57943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indent="304800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活动三：寻找身边爱国的行为</a:t>
            </a:r>
          </a:p>
        </p:txBody>
      </p:sp>
      <p:sp>
        <p:nvSpPr>
          <p:cNvPr id="25616" name="AutoShape 114"/>
          <p:cNvSpPr>
            <a:spLocks noChangeArrowheads="1"/>
          </p:cNvSpPr>
          <p:nvPr/>
        </p:nvSpPr>
        <p:spPr bwMode="auto">
          <a:xfrm rot="2824626">
            <a:off x="1675606" y="491332"/>
            <a:ext cx="219075" cy="185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01600">
            <a:solidFill>
              <a:srgbClr val="00C5C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5617" name="Rectangle 55"/>
          <p:cNvSpPr>
            <a:spLocks noChangeArrowheads="1"/>
          </p:cNvSpPr>
          <p:nvPr/>
        </p:nvSpPr>
        <p:spPr bwMode="auto">
          <a:xfrm>
            <a:off x="5867400" y="5373688"/>
            <a:ext cx="2232025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zh-CN" altLang="zh-CN" sz="4000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25618" name="Picture 46" descr="20071118212316570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Text Box 47"/>
          <p:cNvSpPr txBox="1">
            <a:spLocks noChangeArrowheads="1"/>
          </p:cNvSpPr>
          <p:nvPr/>
        </p:nvSpPr>
        <p:spPr bwMode="auto">
          <a:xfrm>
            <a:off x="215900" y="241776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Arial" charset="0"/>
              </a:rPr>
              <a:t>雷鸣队</a:t>
            </a:r>
          </a:p>
        </p:txBody>
      </p:sp>
      <p:sp>
        <p:nvSpPr>
          <p:cNvPr id="25620" name="Text Box 48"/>
          <p:cNvSpPr txBox="1">
            <a:spLocks noChangeArrowheads="1"/>
          </p:cNvSpPr>
          <p:nvPr/>
        </p:nvSpPr>
        <p:spPr bwMode="auto">
          <a:xfrm>
            <a:off x="8388350" y="1484313"/>
            <a:ext cx="549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charset="0"/>
              </a:rPr>
              <a:t>【 </a:t>
            </a:r>
            <a:r>
              <a:rPr lang="zh-CN" altLang="en-US" sz="2400" b="1">
                <a:solidFill>
                  <a:srgbClr val="CC0000"/>
                </a:solidFill>
                <a:latin typeface="Arial" charset="0"/>
              </a:rPr>
              <a:t>节约粮食</a:t>
            </a:r>
            <a:r>
              <a:rPr lang="en-US" altLang="zh-CN" sz="2400" b="1">
                <a:latin typeface="Arial" charset="0"/>
              </a:rPr>
              <a:t>】</a:t>
            </a:r>
          </a:p>
        </p:txBody>
      </p:sp>
      <p:sp>
        <p:nvSpPr>
          <p:cNvPr id="25621" name="WordArt 49"/>
          <p:cNvSpPr>
            <a:spLocks noChangeArrowheads="1" noChangeShapeType="1" noTextEdit="1"/>
          </p:cNvSpPr>
          <p:nvPr/>
        </p:nvSpPr>
        <p:spPr bwMode="auto">
          <a:xfrm>
            <a:off x="3563938" y="5229225"/>
            <a:ext cx="41767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观看蒙古族家居用品</a:t>
            </a:r>
          </a:p>
        </p:txBody>
      </p:sp>
      <p:pic>
        <p:nvPicPr>
          <p:cNvPr id="25622" name="Picture 51" descr="QQ图片201505122018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25" y="1449388"/>
            <a:ext cx="6119813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日期占位符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6009769-28E9-43C6-AC36-1D16E2CEB53A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26626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DAF7A81E-A969-4794-8A88-A0DD65DF17C9}" type="slidenum">
              <a:rPr lang="en-US" altLang="zh-CN" smtClean="0">
                <a:ea typeface="宋体" charset="-122"/>
              </a:rPr>
              <a:pPr/>
              <a:t>12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26627" name="Picture 2" descr="untitl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2555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latin typeface="Arial" charset="0"/>
            </a:endParaRPr>
          </a:p>
        </p:txBody>
      </p: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179388" y="5013325"/>
            <a:ext cx="1081087" cy="1079500"/>
            <a:chOff x="0" y="0"/>
            <a:chExt cx="681" cy="680"/>
          </a:xfrm>
        </p:grpSpPr>
        <p:sp>
          <p:nvSpPr>
            <p:cNvPr id="26673" name="AutoShape 1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4" name="AutoShape 2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5" name="AutoShape 2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6" name="Oval 2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6632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0" y="0"/>
            <a:chExt cx="681" cy="680"/>
          </a:xfrm>
        </p:grpSpPr>
        <p:sp>
          <p:nvSpPr>
            <p:cNvPr id="26669" name="AutoShape 24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0" name="AutoShape 25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1" name="AutoShape 26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2" name="Oval 27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6633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0" y="0"/>
            <a:chExt cx="681" cy="680"/>
          </a:xfrm>
        </p:grpSpPr>
        <p:sp>
          <p:nvSpPr>
            <p:cNvPr id="26665" name="AutoShape 6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6" name="AutoShape 7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7" name="AutoShape 7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8" name="Oval 7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6634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0" y="0"/>
            <a:chExt cx="681" cy="680"/>
          </a:xfrm>
        </p:grpSpPr>
        <p:sp>
          <p:nvSpPr>
            <p:cNvPr id="26661" name="AutoShape 7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2" name="AutoShape 8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3" name="AutoShape 8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4" name="Oval 8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6635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0" y="0"/>
            <a:chExt cx="681" cy="680"/>
          </a:xfrm>
        </p:grpSpPr>
        <p:sp>
          <p:nvSpPr>
            <p:cNvPr id="26657" name="AutoShape 8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8" name="AutoShape 9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9" name="AutoShape 9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0" name="Oval 9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6636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0" y="0"/>
            <a:chExt cx="681" cy="680"/>
          </a:xfrm>
        </p:grpSpPr>
        <p:sp>
          <p:nvSpPr>
            <p:cNvPr id="26653" name="AutoShape 9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4" name="AutoShape 10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5" name="AutoShape 10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6" name="Oval 10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6637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0" y="0"/>
            <a:chExt cx="681" cy="680"/>
          </a:xfrm>
        </p:grpSpPr>
        <p:sp>
          <p:nvSpPr>
            <p:cNvPr id="26649" name="AutoShape 10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0" name="AutoShape 11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1" name="AutoShape 11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2" name="Oval 11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sp>
        <p:nvSpPr>
          <p:cNvPr id="26638" name="Line 127"/>
          <p:cNvSpPr>
            <a:spLocks noChangeShapeType="1"/>
          </p:cNvSpPr>
          <p:nvPr/>
        </p:nvSpPr>
        <p:spPr bwMode="auto">
          <a:xfrm>
            <a:off x="1403350" y="908050"/>
            <a:ext cx="5761038" cy="0"/>
          </a:xfrm>
          <a:prstGeom prst="line">
            <a:avLst/>
          </a:prstGeom>
          <a:noFill/>
          <a:ln w="38100">
            <a:solidFill>
              <a:srgbClr val="FFFF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2" name="Rectangle 48"/>
          <p:cNvSpPr>
            <a:spLocks noChangeArrowheads="1"/>
          </p:cNvSpPr>
          <p:nvPr/>
        </p:nvSpPr>
        <p:spPr bwMode="auto">
          <a:xfrm>
            <a:off x="1835150" y="188913"/>
            <a:ext cx="5832475" cy="51911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活动三：不爱国行为的危害</a:t>
            </a:r>
          </a:p>
        </p:txBody>
      </p:sp>
      <p:sp>
        <p:nvSpPr>
          <p:cNvPr id="26640" name="AutoShape 114"/>
          <p:cNvSpPr>
            <a:spLocks noChangeArrowheads="1"/>
          </p:cNvSpPr>
          <p:nvPr/>
        </p:nvSpPr>
        <p:spPr bwMode="auto">
          <a:xfrm rot="2824626">
            <a:off x="1675606" y="491332"/>
            <a:ext cx="219075" cy="185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01600">
            <a:solidFill>
              <a:srgbClr val="00C5C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6641" name="Rectangle 55"/>
          <p:cNvSpPr>
            <a:spLocks noChangeArrowheads="1"/>
          </p:cNvSpPr>
          <p:nvPr/>
        </p:nvSpPr>
        <p:spPr bwMode="auto">
          <a:xfrm>
            <a:off x="5867400" y="5373688"/>
            <a:ext cx="2232025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zh-CN" altLang="zh-CN" sz="4000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26642" name="Picture 45" descr="20071118212316570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Text Box 46"/>
          <p:cNvSpPr txBox="1">
            <a:spLocks noChangeArrowheads="1"/>
          </p:cNvSpPr>
          <p:nvPr/>
        </p:nvSpPr>
        <p:spPr bwMode="auto">
          <a:xfrm>
            <a:off x="323850" y="2565400"/>
            <a:ext cx="190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charset="0"/>
              </a:rPr>
              <a:t>莺歌队</a:t>
            </a:r>
            <a:r>
              <a:rPr lang="en-US" altLang="zh-CN" b="1">
                <a:latin typeface="Arial" charset="0"/>
              </a:rPr>
              <a:t>  </a:t>
            </a:r>
            <a:endParaRPr lang="zh-CN" altLang="en-US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44" name="Text Box 47"/>
          <p:cNvSpPr txBox="1">
            <a:spLocks noChangeArrowheads="1"/>
          </p:cNvSpPr>
          <p:nvPr/>
        </p:nvSpPr>
        <p:spPr bwMode="auto">
          <a:xfrm>
            <a:off x="8388350" y="1484313"/>
            <a:ext cx="549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charset="0"/>
              </a:rPr>
              <a:t>【</a:t>
            </a:r>
            <a:r>
              <a:rPr lang="zh-CN" altLang="en-US" sz="2400" b="1">
                <a:solidFill>
                  <a:srgbClr val="CC0000"/>
                </a:solidFill>
                <a:latin typeface="Arial" charset="0"/>
              </a:rPr>
              <a:t>浪费粮食行为</a:t>
            </a:r>
            <a:r>
              <a:rPr lang="zh-CN" altLang="en-US" sz="2400" b="1">
                <a:latin typeface="Arial" charset="0"/>
              </a:rPr>
              <a:t>  </a:t>
            </a:r>
            <a:r>
              <a:rPr lang="en-US" altLang="zh-CN" sz="2400" b="1">
                <a:latin typeface="Arial" charset="0"/>
              </a:rPr>
              <a:t>】</a:t>
            </a:r>
          </a:p>
        </p:txBody>
      </p:sp>
      <p:sp>
        <p:nvSpPr>
          <p:cNvPr id="26645" name="Rectangle 62"/>
          <p:cNvSpPr>
            <a:spLocks noGrp="1"/>
          </p:cNvSpPr>
          <p:nvPr>
            <p:ph type="title"/>
          </p:nvPr>
        </p:nvSpPr>
        <p:spPr>
          <a:xfrm>
            <a:off x="180975" y="304800"/>
            <a:ext cx="8394700" cy="10795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48" name="Rectangle 6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z="2600" kern="1200" dirty="0"/>
          </a:p>
        </p:txBody>
      </p:sp>
      <p:pic>
        <p:nvPicPr>
          <p:cNvPr id="26647" name="Picture 65" descr="t01d4ef3629c788919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916238" y="1881188"/>
            <a:ext cx="5472112" cy="3671887"/>
          </a:xfrm>
        </p:spPr>
      </p:pic>
      <p:sp>
        <p:nvSpPr>
          <p:cNvPr id="26648" name="Control 52"/>
          <p:cNvSpPr>
            <a:spLocks noChangeArrowheads="1"/>
          </p:cNvSpPr>
          <p:nvPr/>
        </p:nvSpPr>
        <p:spPr bwMode="auto">
          <a:xfrm>
            <a:off x="3059113" y="23352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日期占位符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A5B940B-6C49-488E-ACD3-28FA9FC6EFD8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2765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89FDBC8-B8BA-4077-846A-6B0EFF3F5E15}" type="slidenum">
              <a:rPr lang="en-US" altLang="zh-CN" smtClean="0">
                <a:ea typeface="宋体" charset="-122"/>
              </a:rPr>
              <a:pPr/>
              <a:t>13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27651" name="Picture 2" descr="untitl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2555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latin typeface="Arial" charset="0"/>
            </a:endParaRPr>
          </a:p>
        </p:txBody>
      </p:sp>
      <p:grpSp>
        <p:nvGrpSpPr>
          <p:cNvPr id="27655" name="Group 18"/>
          <p:cNvGrpSpPr>
            <a:grpSpLocks/>
          </p:cNvGrpSpPr>
          <p:nvPr/>
        </p:nvGrpSpPr>
        <p:grpSpPr bwMode="auto">
          <a:xfrm>
            <a:off x="179388" y="5013325"/>
            <a:ext cx="1081087" cy="1079500"/>
            <a:chOff x="0" y="0"/>
            <a:chExt cx="681" cy="680"/>
          </a:xfrm>
        </p:grpSpPr>
        <p:sp>
          <p:nvSpPr>
            <p:cNvPr id="27698" name="AutoShape 1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9" name="AutoShape 2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0" name="AutoShape 2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01" name="Oval 2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7656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0" y="0"/>
            <a:chExt cx="681" cy="680"/>
          </a:xfrm>
        </p:grpSpPr>
        <p:sp>
          <p:nvSpPr>
            <p:cNvPr id="27694" name="AutoShape 24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5" name="AutoShape 25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6" name="AutoShape 26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7" name="Oval 27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7657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0" y="0"/>
            <a:chExt cx="681" cy="680"/>
          </a:xfrm>
        </p:grpSpPr>
        <p:sp>
          <p:nvSpPr>
            <p:cNvPr id="27690" name="AutoShape 6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1" name="AutoShape 7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2" name="AutoShape 7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3" name="Oval 7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7658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0" y="0"/>
            <a:chExt cx="681" cy="680"/>
          </a:xfrm>
        </p:grpSpPr>
        <p:sp>
          <p:nvSpPr>
            <p:cNvPr id="27686" name="AutoShape 7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7" name="AutoShape 8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8" name="AutoShape 8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9" name="Oval 8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7659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0" y="0"/>
            <a:chExt cx="681" cy="680"/>
          </a:xfrm>
        </p:grpSpPr>
        <p:sp>
          <p:nvSpPr>
            <p:cNvPr id="27682" name="AutoShape 8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3" name="AutoShape 9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4" name="AutoShape 9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5" name="Oval 9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766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0" y="0"/>
            <a:chExt cx="681" cy="680"/>
          </a:xfrm>
        </p:grpSpPr>
        <p:sp>
          <p:nvSpPr>
            <p:cNvPr id="27678" name="AutoShape 9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9" name="AutoShape 10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0" name="AutoShape 10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1" name="Oval 10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7661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0" y="0"/>
            <a:chExt cx="681" cy="680"/>
          </a:xfrm>
        </p:grpSpPr>
        <p:sp>
          <p:nvSpPr>
            <p:cNvPr id="27674" name="AutoShape 10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5" name="AutoShape 11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6" name="AutoShape 11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7" name="Oval 11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sp>
        <p:nvSpPr>
          <p:cNvPr id="27662" name="Line 127"/>
          <p:cNvSpPr>
            <a:spLocks noChangeShapeType="1"/>
          </p:cNvSpPr>
          <p:nvPr/>
        </p:nvSpPr>
        <p:spPr bwMode="auto">
          <a:xfrm>
            <a:off x="1403350" y="908050"/>
            <a:ext cx="5761038" cy="0"/>
          </a:xfrm>
          <a:prstGeom prst="line">
            <a:avLst/>
          </a:prstGeom>
          <a:noFill/>
          <a:ln w="38100">
            <a:solidFill>
              <a:srgbClr val="FFFF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2" name="Rectangle 48"/>
          <p:cNvSpPr>
            <a:spLocks noChangeArrowheads="1"/>
          </p:cNvSpPr>
          <p:nvPr/>
        </p:nvSpPr>
        <p:spPr bwMode="auto">
          <a:xfrm>
            <a:off x="1835150" y="188913"/>
            <a:ext cx="5832475" cy="51911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活动三：不爱国行为的危害</a:t>
            </a:r>
          </a:p>
        </p:txBody>
      </p:sp>
      <p:sp>
        <p:nvSpPr>
          <p:cNvPr id="27664" name="AutoShape 114"/>
          <p:cNvSpPr>
            <a:spLocks noChangeArrowheads="1"/>
          </p:cNvSpPr>
          <p:nvPr/>
        </p:nvSpPr>
        <p:spPr bwMode="auto">
          <a:xfrm rot="2824626">
            <a:off x="1675606" y="491332"/>
            <a:ext cx="219075" cy="185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01600">
            <a:solidFill>
              <a:srgbClr val="00C5C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7665" name="Rectangle 55"/>
          <p:cNvSpPr>
            <a:spLocks noChangeArrowheads="1"/>
          </p:cNvSpPr>
          <p:nvPr/>
        </p:nvSpPr>
        <p:spPr bwMode="auto">
          <a:xfrm>
            <a:off x="5867400" y="5373688"/>
            <a:ext cx="2232025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zh-CN" altLang="zh-CN" sz="4000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27666" name="Picture 45" descr="20071118212316570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Text Box 46"/>
          <p:cNvSpPr txBox="1">
            <a:spLocks noChangeArrowheads="1"/>
          </p:cNvSpPr>
          <p:nvPr/>
        </p:nvSpPr>
        <p:spPr bwMode="auto">
          <a:xfrm>
            <a:off x="323850" y="2565400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charset="0"/>
              </a:rPr>
              <a:t>  </a:t>
            </a:r>
            <a:r>
              <a:rPr lang="zh-CN" altLang="en-US" sz="2400" b="1">
                <a:solidFill>
                  <a:srgbClr val="CC0000"/>
                </a:solidFill>
                <a:latin typeface="Arial" charset="0"/>
              </a:rPr>
              <a:t>莺歌队</a:t>
            </a:r>
            <a:endParaRPr lang="zh-CN" altLang="en-US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7668" name="Text Box 47"/>
          <p:cNvSpPr txBox="1">
            <a:spLocks noChangeArrowheads="1"/>
          </p:cNvSpPr>
          <p:nvPr/>
        </p:nvSpPr>
        <p:spPr bwMode="auto">
          <a:xfrm>
            <a:off x="8388350" y="1484313"/>
            <a:ext cx="549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charset="0"/>
              </a:rPr>
              <a:t>【</a:t>
            </a:r>
            <a:r>
              <a:rPr lang="zh-CN" altLang="en-US" sz="2400" b="1">
                <a:solidFill>
                  <a:srgbClr val="CC0000"/>
                </a:solidFill>
                <a:latin typeface="Arial" charset="0"/>
              </a:rPr>
              <a:t>乱扔垃圾行为</a:t>
            </a:r>
            <a:r>
              <a:rPr lang="zh-CN" altLang="en-US" sz="2400" b="1">
                <a:latin typeface="Arial" charset="0"/>
              </a:rPr>
              <a:t>  </a:t>
            </a:r>
            <a:r>
              <a:rPr lang="en-US" altLang="zh-CN" sz="2400" b="1">
                <a:latin typeface="Arial" charset="0"/>
              </a:rPr>
              <a:t>】</a:t>
            </a:r>
          </a:p>
        </p:txBody>
      </p:sp>
      <p:sp>
        <p:nvSpPr>
          <p:cNvPr id="27669" name="Rectang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7670" name="Rectangle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zh-CN" altLang="zh-CN" smtClean="0"/>
          </a:p>
        </p:txBody>
      </p:sp>
      <p:pic>
        <p:nvPicPr>
          <p:cNvPr id="27671" name="Picture 57" descr="t01f2b1959612c1fc6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9363" y="1700213"/>
            <a:ext cx="56530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2" name="Control 48"/>
          <p:cNvSpPr>
            <a:spLocks noChangeArrowheads="1"/>
          </p:cNvSpPr>
          <p:nvPr/>
        </p:nvSpPr>
        <p:spPr bwMode="auto">
          <a:xfrm>
            <a:off x="3059113" y="23352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3" name="Control 55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日期占位符 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701363A6-B618-4D26-B3BF-03A2E112A581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2867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11EAF64-EC58-4A47-9D5F-F6F4695B8232}" type="slidenum">
              <a:rPr lang="en-US" altLang="zh-CN" smtClean="0">
                <a:ea typeface="宋体" charset="-122"/>
              </a:rPr>
              <a:pPr/>
              <a:t>14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292225" y="-84138"/>
            <a:ext cx="581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3300"/>
                </a:solidFill>
                <a:latin typeface="Calibri" pitchFamily="34" charset="0"/>
              </a:rPr>
              <a:t>活动四：快乐实践</a:t>
            </a:r>
            <a:r>
              <a:rPr lang="en-US" altLang="zh-CN" sz="3200" b="1">
                <a:solidFill>
                  <a:srgbClr val="003300"/>
                </a:solidFill>
                <a:latin typeface="Calibri" pitchFamily="34" charset="0"/>
              </a:rPr>
              <a:t>——</a:t>
            </a:r>
            <a:r>
              <a:rPr lang="zh-CN" altLang="en-US" sz="3200" b="1">
                <a:solidFill>
                  <a:srgbClr val="003300"/>
                </a:solidFill>
                <a:latin typeface="Calibri" pitchFamily="34" charset="0"/>
              </a:rPr>
              <a:t>行动爱国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84213" y="1054100"/>
            <a:ext cx="45354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latin typeface="宋体" charset="-122"/>
              </a:rPr>
              <a:t>小不点队：发出爱国倡议书</a:t>
            </a:r>
          </a:p>
          <a:p>
            <a:endParaRPr lang="en-US" altLang="zh-CN" sz="2800">
              <a:solidFill>
                <a:srgbClr val="CC0000"/>
              </a:solidFill>
              <a:latin typeface="宋体" charset="-122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581150" y="3924300"/>
            <a:ext cx="306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>
              <a:latin typeface="Calibri" pitchFamily="34" charset="0"/>
            </a:endParaRPr>
          </a:p>
        </p:txBody>
      </p:sp>
      <p:pic>
        <p:nvPicPr>
          <p:cNvPr id="28678" name="Picture 16" descr="98C0DCE0F34B0BBE3CCB0098B3DE22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213"/>
            <a:ext cx="608171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日期占位符 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3335F472-DA99-4E43-B316-14B4F6979139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2969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075FD2C-3411-4C25-999C-7B34C4AD16E5}" type="slidenum">
              <a:rPr lang="en-US" altLang="zh-CN" smtClean="0">
                <a:ea typeface="宋体" charset="-122"/>
              </a:rPr>
              <a:pPr/>
              <a:t>15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292225" y="-84138"/>
            <a:ext cx="581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3300"/>
                </a:solidFill>
                <a:latin typeface="Calibri" pitchFamily="34" charset="0"/>
              </a:rPr>
              <a:t>活动四：快乐实践</a:t>
            </a:r>
            <a:r>
              <a:rPr lang="en-US" altLang="zh-CN" sz="3200" b="1">
                <a:solidFill>
                  <a:srgbClr val="003300"/>
                </a:solidFill>
                <a:latin typeface="Calibri" pitchFamily="34" charset="0"/>
              </a:rPr>
              <a:t>——</a:t>
            </a:r>
            <a:r>
              <a:rPr lang="zh-CN" altLang="en-US" sz="3200" b="1">
                <a:solidFill>
                  <a:srgbClr val="003300"/>
                </a:solidFill>
                <a:latin typeface="Calibri" pitchFamily="34" charset="0"/>
              </a:rPr>
              <a:t>行动爱国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84213" y="1052513"/>
            <a:ext cx="45354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CC0000"/>
                </a:solidFill>
                <a:latin typeface="宋体" charset="-122"/>
              </a:rPr>
              <a:t>《</a:t>
            </a:r>
            <a:r>
              <a:rPr lang="zh-CN" altLang="en-US" sz="2800" b="1">
                <a:solidFill>
                  <a:srgbClr val="CC0000"/>
                </a:solidFill>
                <a:latin typeface="宋体" charset="-122"/>
              </a:rPr>
              <a:t>强军战歌</a:t>
            </a:r>
            <a:r>
              <a:rPr lang="en-US" altLang="zh-CN" sz="2800" b="1">
                <a:solidFill>
                  <a:srgbClr val="CC0000"/>
                </a:solidFill>
                <a:latin typeface="宋体" charset="-122"/>
              </a:rPr>
              <a:t>》</a:t>
            </a:r>
          </a:p>
          <a:p>
            <a:endParaRPr lang="en-US" altLang="zh-CN" sz="2800">
              <a:solidFill>
                <a:srgbClr val="CC0000"/>
              </a:solidFill>
              <a:latin typeface="宋体" charset="-122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581150" y="3924300"/>
            <a:ext cx="306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>
              <a:latin typeface="Calibri" pitchFamily="34" charset="0"/>
            </a:endParaRPr>
          </a:p>
        </p:txBody>
      </p:sp>
      <p:pic>
        <p:nvPicPr>
          <p:cNvPr id="29702" name="Picture 10" descr="BA2A5E4B345AEC93EEBCA036BF10D57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714500"/>
            <a:ext cx="81740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日期占位符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BF571C24-69E9-4D18-925D-45EBBC22F566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3072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71EF3428-4CD8-48AB-81CA-7327E2EAC822}" type="slidenum">
              <a:rPr lang="en-US" altLang="zh-CN" smtClean="0">
                <a:ea typeface="宋体" charset="-122"/>
              </a:rPr>
              <a:pPr/>
              <a:t>16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0723" name="Rectangle 2"/>
          <p:cNvSpPr>
            <a:spLocks noGrp="1"/>
          </p:cNvSpPr>
          <p:nvPr>
            <p:ph type="title"/>
          </p:nvPr>
        </p:nvSpPr>
        <p:spPr>
          <a:xfrm>
            <a:off x="576263" y="296863"/>
            <a:ext cx="8001000" cy="1216025"/>
          </a:xfrm>
        </p:spPr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CC0000"/>
                </a:solidFill>
              </a:rPr>
              <a:t>环节五：</a:t>
            </a:r>
          </a:p>
        </p:txBody>
      </p:sp>
      <p:sp>
        <p:nvSpPr>
          <p:cNvPr id="2765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1.</a:t>
            </a:r>
            <a:r>
              <a:rPr lang="zh-CN" altLang="en-US" dirty="0"/>
              <a:t>辅导员讲话；</a:t>
            </a:r>
          </a:p>
          <a:p>
            <a:pPr eaLnBrk="1" hangingPunct="1">
              <a:defRPr/>
            </a:pPr>
            <a:r>
              <a:rPr lang="en-US" altLang="zh-CN" dirty="0"/>
              <a:t>2.</a:t>
            </a:r>
            <a:r>
              <a:rPr lang="zh-CN" altLang="en-US" dirty="0"/>
              <a:t>辅导员带领呼号；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CN" altLang="en-US" dirty="0"/>
              <a:t>辅导员：准备着，为共产主义事业而奋斗！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CN" altLang="en-US" dirty="0"/>
              <a:t>呼号：时刻准备着！</a:t>
            </a:r>
          </a:p>
          <a:p>
            <a:pPr eaLnBrk="1" hangingPunct="1">
              <a:defRPr/>
            </a:pPr>
            <a:r>
              <a:rPr lang="en-US" altLang="zh-CN" dirty="0"/>
              <a:t>3.</a:t>
            </a:r>
            <a:r>
              <a:rPr lang="zh-CN" altLang="en-US" dirty="0"/>
              <a:t>退旗《退旗曲》；</a:t>
            </a:r>
          </a:p>
          <a:p>
            <a:pPr eaLnBrk="1" hangingPunct="1">
              <a:defRPr/>
            </a:pPr>
            <a:r>
              <a:rPr lang="en-US" altLang="zh-CN" dirty="0"/>
              <a:t>4.</a:t>
            </a:r>
            <a:r>
              <a:rPr lang="zh-CN" altLang="en-US" dirty="0"/>
              <a:t>中队长宣布：中队会到此结束。</a:t>
            </a:r>
          </a:p>
          <a:p>
            <a:pPr eaLnBrk="1" hangingPunct="1">
              <a:defRPr/>
            </a:pPr>
            <a:r>
              <a:rPr lang="en-US" altLang="zh-CN" dirty="0"/>
              <a:t>5.</a:t>
            </a:r>
            <a:r>
              <a:rPr lang="zh-CN" altLang="en-US" dirty="0"/>
              <a:t>中队辅导员为优秀小队</a:t>
            </a:r>
            <a:r>
              <a:rPr lang="zh-CN" altLang="zh-CN" dirty="0"/>
              <a:t>颁发奖状</a:t>
            </a:r>
            <a:r>
              <a:rPr lang="zh-CN" altLang="en-US" dirty="0"/>
              <a:t>。</a:t>
            </a:r>
          </a:p>
        </p:txBody>
      </p:sp>
      <p:pic>
        <p:nvPicPr>
          <p:cNvPr id="30725" name="图片 1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1700" y="4171950"/>
            <a:ext cx="1323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儿童歌曲-退旗曲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92613" y="43291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34" fill="hold"/>
                                        <p:tgtEl>
                                          <p:spTgt spid="30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日期占位符 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098A1019-35DF-442C-8070-397E1C6AE3FF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1638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3FD5487-9355-46FF-80E9-D21C8C83E1A5}" type="slidenum">
              <a:rPr lang="en-US" altLang="zh-CN" smtClean="0">
                <a:ea typeface="宋体" charset="-122"/>
              </a:rPr>
              <a:pPr/>
              <a:t>2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16387" name="Picture 2" descr="5438886_102700798000_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3" y="0"/>
            <a:ext cx="9345613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标题 1"/>
          <p:cNvSpPr>
            <a:spLocks noGrp="1"/>
          </p:cNvSpPr>
          <p:nvPr>
            <p:ph type="ctrTitle" idx="4294967295"/>
          </p:nvPr>
        </p:nvSpPr>
        <p:spPr>
          <a:xfrm>
            <a:off x="179388" y="1989138"/>
            <a:ext cx="9129712" cy="1657350"/>
          </a:xfrm>
        </p:spPr>
        <p:txBody>
          <a:bodyPr anchor="ctr"/>
          <a:lstStyle/>
          <a:p>
            <a:pPr algn="ctr" eaLnBrk="1" hangingPunct="1">
              <a:lnSpc>
                <a:spcPct val="180000"/>
              </a:lnSpc>
            </a:pPr>
            <a:r>
              <a:rPr lang="en-US" altLang="zh-CN" sz="4400" b="1" smtClean="0"/>
              <a:t>《</a:t>
            </a:r>
            <a:r>
              <a:rPr lang="zh-CN" altLang="en-US" sz="4400" b="1" smtClean="0"/>
              <a:t>纪念长征胜利</a:t>
            </a:r>
            <a:r>
              <a:rPr lang="en-US" altLang="zh-CN" sz="4400" b="1" smtClean="0"/>
              <a:t>80</a:t>
            </a:r>
            <a:r>
              <a:rPr lang="zh-CN" altLang="en-US" sz="4400" b="1" smtClean="0"/>
              <a:t>周年</a:t>
            </a:r>
            <a:r>
              <a:rPr lang="en-US" altLang="zh-CN" sz="4400" b="1" smtClean="0"/>
              <a:t>》</a:t>
            </a:r>
            <a:r>
              <a:rPr lang="zh-CN" altLang="en-US" sz="2800" b="1" smtClean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2800" b="1" smtClean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b="1" smtClean="0">
                <a:latin typeface="楷体_GB2312" pitchFamily="49" charset="-122"/>
                <a:ea typeface="楷体_GB2312" pitchFamily="49" charset="-122"/>
              </a:rPr>
              <a:t>                 </a:t>
            </a:r>
            <a:r>
              <a:rPr lang="zh-CN" altLang="zh-CN" sz="2800" b="1" smtClean="0">
                <a:latin typeface="黑体" pitchFamily="49" charset="-122"/>
                <a:ea typeface="楷体_GB2312" pitchFamily="49" charset="-122"/>
              </a:rPr>
              <a:t>——</a:t>
            </a:r>
            <a:r>
              <a:rPr lang="zh-CN" altLang="en-US" sz="2800" b="1" smtClean="0">
                <a:solidFill>
                  <a:schemeClr val="accent2"/>
                </a:solidFill>
                <a:latin typeface="宋体" charset="-122"/>
              </a:rPr>
              <a:t>高举爱国旗帜，争创爱国标兵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1331913" y="5302250"/>
            <a:ext cx="2619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116013" y="119063"/>
            <a:ext cx="3960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3300"/>
                </a:solidFill>
                <a:latin typeface="Calibri" pitchFamily="34" charset="0"/>
              </a:rPr>
              <a:t>伙牌镇凉水小学</a:t>
            </a:r>
          </a:p>
          <a:p>
            <a:pPr algn="ctr"/>
            <a:r>
              <a:rPr lang="zh-CN" altLang="en-US" sz="2800">
                <a:solidFill>
                  <a:srgbClr val="003300"/>
                </a:solidFill>
                <a:latin typeface="Calibri" pitchFamily="34" charset="0"/>
                <a:ea typeface="微软雅黑" pitchFamily="34" charset="-122"/>
              </a:rPr>
              <a:t>                                                  </a:t>
            </a: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2268538" y="4870450"/>
            <a:ext cx="5543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Calibri" pitchFamily="34" charset="0"/>
              </a:rPr>
              <a:t>少先队活动课（五年级）设计方案</a:t>
            </a:r>
          </a:p>
          <a:p>
            <a:endParaRPr lang="zh-CN" altLang="en-US" sz="2000" b="1">
              <a:latin typeface="Calibri" pitchFamily="34" charset="0"/>
            </a:endParaRPr>
          </a:p>
          <a:p>
            <a:r>
              <a:rPr lang="zh-CN" altLang="en-US" sz="2000" b="1">
                <a:latin typeface="Calibri" pitchFamily="34" charset="0"/>
              </a:rPr>
              <a:t>     伙牌镇凉水小学      张俊丽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4794F822-21ED-4679-A896-FC70CE542D5B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17410" name="Rectangle 6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3982BC2A-0FB6-4E19-9838-77A810259A4A}" type="slidenum">
              <a:rPr lang="en-US" altLang="zh-CN" smtClean="0">
                <a:ea typeface="宋体" charset="-122"/>
              </a:rPr>
              <a:pPr/>
              <a:t>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环节一：</a:t>
            </a:r>
          </a:p>
        </p:txBody>
      </p:sp>
      <p:sp>
        <p:nvSpPr>
          <p:cNvPr id="5125" name="Rectangle 3"/>
          <p:cNvSpPr>
            <a:spLocks noGrp="1"/>
          </p:cNvSpPr>
          <p:nvPr>
            <p:ph type="subTitle" idx="1"/>
          </p:nvPr>
        </p:nvSpPr>
        <p:spPr>
          <a:xfrm>
            <a:off x="684213" y="2781300"/>
            <a:ext cx="7772400" cy="32575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kern="1200" dirty="0">
                <a:latin typeface="宋体" panose="02010600030101010101" pitchFamily="2" charset="-122"/>
              </a:rPr>
              <a:t>1.</a:t>
            </a:r>
            <a:r>
              <a:rPr lang="zh-CN" altLang="en-US" kern="1200" dirty="0">
                <a:latin typeface="宋体" panose="02010600030101010101" pitchFamily="2" charset="-122"/>
              </a:rPr>
              <a:t>报告人数：各小队报告；中队长向辅导员报告人数；</a:t>
            </a:r>
          </a:p>
          <a:p>
            <a:pPr eaLnBrk="1" hangingPunct="1">
              <a:defRPr/>
            </a:pPr>
            <a:r>
              <a:rPr lang="en-US" altLang="zh-CN" kern="1200" dirty="0">
                <a:latin typeface="宋体" panose="02010600030101010101" pitchFamily="2" charset="-122"/>
              </a:rPr>
              <a:t>2.</a:t>
            </a:r>
            <a:r>
              <a:rPr lang="zh-CN" altLang="en-US" kern="1200" dirty="0">
                <a:latin typeface="宋体" panose="02010600030101010101" pitchFamily="2" charset="-122"/>
              </a:rPr>
              <a:t>中队长宣布活动开始；</a:t>
            </a:r>
          </a:p>
          <a:p>
            <a:pPr eaLnBrk="1" hangingPunct="1">
              <a:defRPr/>
            </a:pPr>
            <a:r>
              <a:rPr lang="en-US" altLang="zh-CN" kern="1200" dirty="0">
                <a:latin typeface="宋体" panose="02010600030101010101" pitchFamily="2" charset="-122"/>
              </a:rPr>
              <a:t>3.</a:t>
            </a:r>
            <a:r>
              <a:rPr lang="zh-CN" altLang="en-US" kern="1200" dirty="0">
                <a:latin typeface="宋体" panose="02010600030101010101" pitchFamily="2" charset="-122"/>
              </a:rPr>
              <a:t>出旗《出旗曲》</a:t>
            </a:r>
          </a:p>
          <a:p>
            <a:pPr eaLnBrk="1" hangingPunct="1">
              <a:defRPr/>
            </a:pPr>
            <a:r>
              <a:rPr lang="en-US" altLang="zh-CN" kern="1200" dirty="0">
                <a:latin typeface="宋体" panose="02010600030101010101" pitchFamily="2" charset="-122"/>
              </a:rPr>
              <a:t>4.</a:t>
            </a:r>
            <a:r>
              <a:rPr lang="zh-CN" altLang="en-US" kern="1200" dirty="0">
                <a:latin typeface="宋体" panose="02010600030101010101" pitchFamily="2" charset="-122"/>
              </a:rPr>
              <a:t>唱队歌《中国少年先锋队队歌》</a:t>
            </a:r>
          </a:p>
        </p:txBody>
      </p:sp>
      <p:pic>
        <p:nvPicPr>
          <p:cNvPr id="17413" name="图片 1" descr="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3873500"/>
            <a:ext cx="17478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儿童歌曲-少先队出旗曲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437063"/>
            <a:ext cx="304800" cy="304800"/>
          </a:xfrm>
          <a:prstGeom prst="rect">
            <a:avLst/>
          </a:prstGeom>
          <a:noFill/>
        </p:spPr>
      </p:pic>
      <p:pic>
        <p:nvPicPr>
          <p:cNvPr id="17418" name="群星-中国少年先锋队队歌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264275" y="5013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24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26" fill="hold"/>
                                        <p:tgtEl>
                                          <p:spTgt spid="17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日期占位符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36500174-7B19-40D8-A8ED-39491F7C7AE7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18434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EAAFAB4-6B19-4265-B783-3E84214EA00B}" type="slidenum">
              <a:rPr lang="en-US" altLang="zh-CN" smtClean="0">
                <a:ea typeface="宋体" charset="-122"/>
              </a:rPr>
              <a:pPr/>
              <a:t>4</a:t>
            </a:fld>
            <a:endParaRPr lang="en-US" altLang="zh-CN" smtClean="0">
              <a:ea typeface="宋体" charset="-122"/>
            </a:endParaRP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6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2160"/>
            </a:xfrm>
            <a:prstGeom prst="rect">
              <a:avLst/>
            </a:prstGeom>
            <a:gradFill rotWithShape="1">
              <a:gsLst>
                <a:gs pos="0">
                  <a:srgbClr val="0074FF"/>
                </a:gs>
                <a:gs pos="100000">
                  <a:srgbClr val="47C8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Arial" charset="0"/>
              </a:endParaRPr>
            </a:p>
          </p:txBody>
        </p:sp>
        <p:sp>
          <p:nvSpPr>
            <p:cNvPr id="18466" name="Rectangle 5"/>
            <p:cNvSpPr>
              <a:spLocks noChangeArrowheads="1"/>
            </p:cNvSpPr>
            <p:nvPr/>
          </p:nvSpPr>
          <p:spPr bwMode="auto">
            <a:xfrm>
              <a:off x="0" y="2160"/>
              <a:ext cx="5760" cy="2160"/>
            </a:xfrm>
            <a:prstGeom prst="rect">
              <a:avLst/>
            </a:prstGeom>
            <a:gradFill rotWithShape="1">
              <a:gsLst>
                <a:gs pos="0">
                  <a:srgbClr val="47C8FF"/>
                </a:gs>
                <a:gs pos="100000">
                  <a:srgbClr val="F9FD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Arial" charset="0"/>
              </a:endParaRPr>
            </a:p>
          </p:txBody>
        </p:sp>
      </p:grpSp>
      <p:pic>
        <p:nvPicPr>
          <p:cNvPr id="9216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9038" y="-963613"/>
            <a:ext cx="4178301" cy="36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7" name="Group 56"/>
          <p:cNvGrpSpPr>
            <a:grpSpLocks/>
          </p:cNvGrpSpPr>
          <p:nvPr/>
        </p:nvGrpSpPr>
        <p:grpSpPr bwMode="auto">
          <a:xfrm>
            <a:off x="1979613" y="1125538"/>
            <a:ext cx="1439862" cy="719137"/>
            <a:chOff x="0" y="0"/>
            <a:chExt cx="3447" cy="1389"/>
          </a:xfrm>
        </p:grpSpPr>
        <p:sp>
          <p:nvSpPr>
            <p:cNvPr id="18461" name="AutoShape 57"/>
            <p:cNvSpPr>
              <a:spLocks noChangeArrowheads="1"/>
            </p:cNvSpPr>
            <p:nvPr/>
          </p:nvSpPr>
          <p:spPr bwMode="auto">
            <a:xfrm>
              <a:off x="0" y="389"/>
              <a:ext cx="1817" cy="1000"/>
            </a:xfrm>
            <a:prstGeom prst="cloudCallout">
              <a:avLst>
                <a:gd name="adj1" fmla="val -13838"/>
                <a:gd name="adj2" fmla="val 22144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latin typeface="Arial" charset="0"/>
              </a:endParaRPr>
            </a:p>
          </p:txBody>
        </p:sp>
        <p:sp>
          <p:nvSpPr>
            <p:cNvPr id="18462" name="AutoShape 58"/>
            <p:cNvSpPr>
              <a:spLocks noChangeArrowheads="1"/>
            </p:cNvSpPr>
            <p:nvPr/>
          </p:nvSpPr>
          <p:spPr bwMode="auto">
            <a:xfrm>
              <a:off x="905" y="346"/>
              <a:ext cx="1817" cy="997"/>
            </a:xfrm>
            <a:prstGeom prst="cloudCallout">
              <a:avLst>
                <a:gd name="adj1" fmla="val -13838"/>
                <a:gd name="adj2" fmla="val 22144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latin typeface="Arial" charset="0"/>
              </a:endParaRPr>
            </a:p>
          </p:txBody>
        </p:sp>
        <p:sp>
          <p:nvSpPr>
            <p:cNvPr id="18463" name="AutoShape 59"/>
            <p:cNvSpPr>
              <a:spLocks noChangeArrowheads="1"/>
            </p:cNvSpPr>
            <p:nvPr/>
          </p:nvSpPr>
          <p:spPr bwMode="auto">
            <a:xfrm>
              <a:off x="1630" y="117"/>
              <a:ext cx="1817" cy="1000"/>
            </a:xfrm>
            <a:prstGeom prst="cloudCallout">
              <a:avLst>
                <a:gd name="adj1" fmla="val -13838"/>
                <a:gd name="adj2" fmla="val 22144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latin typeface="Arial" charset="0"/>
              </a:endParaRPr>
            </a:p>
          </p:txBody>
        </p:sp>
        <p:sp>
          <p:nvSpPr>
            <p:cNvPr id="18464" name="AutoShape 60"/>
            <p:cNvSpPr>
              <a:spLocks noChangeArrowheads="1"/>
            </p:cNvSpPr>
            <p:nvPr/>
          </p:nvSpPr>
          <p:spPr bwMode="auto">
            <a:xfrm>
              <a:off x="589" y="0"/>
              <a:ext cx="1813" cy="1000"/>
            </a:xfrm>
            <a:prstGeom prst="cloudCallout">
              <a:avLst>
                <a:gd name="adj1" fmla="val -13838"/>
                <a:gd name="adj2" fmla="val 22144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18438" name="Group 61"/>
          <p:cNvGrpSpPr>
            <a:grpSpLocks/>
          </p:cNvGrpSpPr>
          <p:nvPr/>
        </p:nvGrpSpPr>
        <p:grpSpPr bwMode="auto">
          <a:xfrm>
            <a:off x="-392113" y="-95250"/>
            <a:ext cx="2622551" cy="1624013"/>
            <a:chOff x="0" y="0"/>
            <a:chExt cx="3447" cy="1389"/>
          </a:xfrm>
        </p:grpSpPr>
        <p:sp>
          <p:nvSpPr>
            <p:cNvPr id="18457" name="AutoShape 62"/>
            <p:cNvSpPr>
              <a:spLocks noChangeArrowheads="1"/>
            </p:cNvSpPr>
            <p:nvPr/>
          </p:nvSpPr>
          <p:spPr bwMode="auto">
            <a:xfrm>
              <a:off x="0" y="391"/>
              <a:ext cx="1812" cy="998"/>
            </a:xfrm>
            <a:prstGeom prst="cloudCallout">
              <a:avLst>
                <a:gd name="adj1" fmla="val -13838"/>
                <a:gd name="adj2" fmla="val 22144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latin typeface="Arial" charset="0"/>
              </a:endParaRPr>
            </a:p>
          </p:txBody>
        </p:sp>
        <p:sp>
          <p:nvSpPr>
            <p:cNvPr id="18458" name="AutoShape 63"/>
            <p:cNvSpPr>
              <a:spLocks noChangeArrowheads="1"/>
            </p:cNvSpPr>
            <p:nvPr/>
          </p:nvSpPr>
          <p:spPr bwMode="auto">
            <a:xfrm>
              <a:off x="906" y="347"/>
              <a:ext cx="1816" cy="998"/>
            </a:xfrm>
            <a:prstGeom prst="cloudCallout">
              <a:avLst>
                <a:gd name="adj1" fmla="val -13838"/>
                <a:gd name="adj2" fmla="val 22144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latin typeface="Arial" charset="0"/>
              </a:endParaRPr>
            </a:p>
          </p:txBody>
        </p:sp>
        <p:sp>
          <p:nvSpPr>
            <p:cNvPr id="18459" name="AutoShape 64"/>
            <p:cNvSpPr>
              <a:spLocks noChangeArrowheads="1"/>
            </p:cNvSpPr>
            <p:nvPr/>
          </p:nvSpPr>
          <p:spPr bwMode="auto">
            <a:xfrm>
              <a:off x="1635" y="119"/>
              <a:ext cx="1812" cy="996"/>
            </a:xfrm>
            <a:prstGeom prst="cloudCallout">
              <a:avLst>
                <a:gd name="adj1" fmla="val -13838"/>
                <a:gd name="adj2" fmla="val 22144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latin typeface="Arial" charset="0"/>
              </a:endParaRPr>
            </a:p>
          </p:txBody>
        </p:sp>
        <p:sp>
          <p:nvSpPr>
            <p:cNvPr id="18460" name="AutoShape 65"/>
            <p:cNvSpPr>
              <a:spLocks noChangeArrowheads="1"/>
            </p:cNvSpPr>
            <p:nvPr/>
          </p:nvSpPr>
          <p:spPr bwMode="auto">
            <a:xfrm>
              <a:off x="589" y="0"/>
              <a:ext cx="1812" cy="998"/>
            </a:xfrm>
            <a:prstGeom prst="cloudCallout">
              <a:avLst>
                <a:gd name="adj1" fmla="val -13838"/>
                <a:gd name="adj2" fmla="val 22144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>
                <a:latin typeface="Arial" charset="0"/>
              </a:endParaRPr>
            </a:p>
          </p:txBody>
        </p:sp>
      </p:grpSp>
      <p:sp>
        <p:nvSpPr>
          <p:cNvPr id="92181" name="流程图: 手动输入 6"/>
          <p:cNvSpPr>
            <a:spLocks noChangeArrowheads="1"/>
          </p:cNvSpPr>
          <p:nvPr/>
        </p:nvSpPr>
        <p:spPr bwMode="auto">
          <a:xfrm rot="10800000" flipH="1" flipV="1">
            <a:off x="0" y="5373688"/>
            <a:ext cx="9144000" cy="1484312"/>
          </a:xfrm>
          <a:prstGeom prst="flowChartManualInput">
            <a:avLst/>
          </a:prstGeom>
          <a:solidFill>
            <a:srgbClr val="FFCC00"/>
          </a:solidFill>
          <a:ln w="9525">
            <a:noFill/>
            <a:miter lim="800000"/>
          </a:ln>
          <a:effectLst>
            <a:outerShdw dist="38100" dir="135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92183" name="Picture 43" descr="制度封皮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449888"/>
            <a:ext cx="25558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4" name="Picture 36" descr="队干部培训副本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8913"/>
            <a:ext cx="11191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5" name="Picture 25" descr="4的"/>
          <p:cNvPicPr>
            <a:picLocks noChangeAspect="1"/>
          </p:cNvPicPr>
          <p:nvPr/>
        </p:nvPicPr>
        <p:blipFill>
          <a:blip r:embed="rId5"/>
          <a:srcRect t="35115"/>
          <a:stretch>
            <a:fillRect/>
          </a:stretch>
        </p:blipFill>
        <p:spPr bwMode="auto">
          <a:xfrm>
            <a:off x="6048375" y="0"/>
            <a:ext cx="3101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6"/>
          <p:cNvGrpSpPr>
            <a:grpSpLocks noChangeAspect="1"/>
          </p:cNvGrpSpPr>
          <p:nvPr/>
        </p:nvGrpSpPr>
        <p:grpSpPr bwMode="auto">
          <a:xfrm>
            <a:off x="0" y="4149725"/>
            <a:ext cx="1258888" cy="1597025"/>
            <a:chOff x="0" y="0"/>
            <a:chExt cx="1607" cy="1914"/>
          </a:xfrm>
        </p:grpSpPr>
        <p:pic>
          <p:nvPicPr>
            <p:cNvPr id="18449" name="图片 2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78" y="862"/>
              <a:ext cx="429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图片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21391528" flipH="1">
              <a:off x="89" y="0"/>
              <a:ext cx="1337" cy="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图片 10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708"/>
              <a:ext cx="68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图片 20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16" y="1089"/>
              <a:ext cx="14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图片 2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8" y="1142"/>
              <a:ext cx="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图片 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804668">
              <a:off x="227" y="344"/>
              <a:ext cx="42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图片 18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16" y="616"/>
              <a:ext cx="467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图片 19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56" y="1478"/>
              <a:ext cx="389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4" name="Rectang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smtClean="0">
                <a:solidFill>
                  <a:schemeClr val="accent2"/>
                </a:solidFill>
              </a:rPr>
              <a:t>活动一：童心感悟爱国的内涵</a:t>
            </a:r>
          </a:p>
        </p:txBody>
      </p:sp>
      <p:sp>
        <p:nvSpPr>
          <p:cNvPr id="14350" name="Rectangle 4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2600" kern="1200" dirty="0">
                <a:solidFill>
                  <a:srgbClr val="CC0000"/>
                </a:solidFill>
              </a:rPr>
              <a:t>小不点队：</a:t>
            </a:r>
            <a:r>
              <a:rPr lang="zh-CN" altLang="en-US" sz="2000" b="1" kern="1200" dirty="0"/>
              <a:t>爱国的内涵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000" b="1" kern="1200" dirty="0"/>
          </a:p>
        </p:txBody>
      </p:sp>
      <p:sp>
        <p:nvSpPr>
          <p:cNvPr id="14351" name="Rectangle 42"/>
          <p:cNvSpPr>
            <a:spLocks noGrp="1"/>
          </p:cNvSpPr>
          <p:nvPr>
            <p:ph sz="half" idx="2"/>
          </p:nvPr>
        </p:nvSpPr>
        <p:spPr>
          <a:xfrm>
            <a:off x="5256213" y="1752600"/>
            <a:ext cx="3311525" cy="4267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600" kern="1200" dirty="0">
                <a:solidFill>
                  <a:srgbClr val="CC0000"/>
                </a:solidFill>
              </a:rPr>
              <a:t>精英队</a:t>
            </a:r>
            <a:r>
              <a:rPr lang="zh-CN" altLang="en-US" sz="2600" kern="1200" dirty="0"/>
              <a:t>：爱国英雄</a:t>
            </a:r>
          </a:p>
        </p:txBody>
      </p:sp>
      <p:pic>
        <p:nvPicPr>
          <p:cNvPr id="18447" name="Picture 43" descr="99199296_59300585_middle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5650" y="2312988"/>
            <a:ext cx="34210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44" descr="t01b7cc9ddeaacc493e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40313" y="2384425"/>
            <a:ext cx="377983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4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日期占位符 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A13D4D46-F57F-4B62-A696-203BE6A07983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1945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947750F2-14B7-4F72-B55C-9E80D38DA942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979613" y="908050"/>
            <a:ext cx="4897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</a:rPr>
              <a:t>活动一：童心感悟爱国的内涵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4213" y="592296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Calibri" pitchFamily="34" charset="0"/>
              </a:rPr>
              <a:t>                                          </a:t>
            </a:r>
            <a:r>
              <a:rPr lang="zh-CN" altLang="en-US" sz="2400" b="1">
                <a:latin typeface="Calibri" pitchFamily="34" charset="0"/>
              </a:rPr>
              <a:t>霸王队</a:t>
            </a:r>
          </a:p>
        </p:txBody>
      </p:sp>
      <p:pic>
        <p:nvPicPr>
          <p:cNvPr id="19461" name="Picture 16" descr="t01dea03292fe8008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716915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日期占位符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1C73B8AD-CA09-43A4-A0E5-63B55B09498E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20482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96D2732C-3596-485A-98FF-E8EFC1483E35}" type="slidenum">
              <a:rPr lang="en-US" altLang="zh-CN" smtClean="0">
                <a:ea typeface="宋体" charset="-122"/>
              </a:rPr>
              <a:pPr/>
              <a:t>6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979613" y="908050"/>
            <a:ext cx="4897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</a:rPr>
              <a:t>活动一：童心感悟爱国的内涵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4213" y="592296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Calibri" pitchFamily="34" charset="0"/>
              </a:rPr>
              <a:t>                                          </a:t>
            </a:r>
            <a:r>
              <a:rPr lang="zh-CN" altLang="en-US" sz="2400" b="1">
                <a:latin typeface="Calibri" pitchFamily="34" charset="0"/>
              </a:rPr>
              <a:t>霸王队（带来刘翔和袁隆平）</a:t>
            </a:r>
          </a:p>
        </p:txBody>
      </p:sp>
      <p:sp>
        <p:nvSpPr>
          <p:cNvPr id="2048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0486" name="Picture 8" descr="t01169cc378d8fa8b9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097088"/>
            <a:ext cx="3594100" cy="3101975"/>
          </a:xfrm>
        </p:spPr>
      </p:pic>
      <p:pic>
        <p:nvPicPr>
          <p:cNvPr id="20487" name="Picture 9" descr="t015764e37c928654a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2205038"/>
            <a:ext cx="3384550" cy="3024187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活动一：童心感悟爱国的涵义</a:t>
            </a:r>
          </a:p>
        </p:txBody>
      </p:sp>
      <p:sp>
        <p:nvSpPr>
          <p:cNvPr id="21506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zh-CN" smtClean="0"/>
              <a:t>1.</a:t>
            </a:r>
            <a:r>
              <a:rPr lang="zh-CN" altLang="en-US" smtClean="0"/>
              <a:t>雷鸣队   《爱国快板》</a:t>
            </a:r>
          </a:p>
        </p:txBody>
      </p:sp>
      <p:sp>
        <p:nvSpPr>
          <p:cNvPr id="21507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zh-CN" smtClean="0">
                <a:sym typeface="+mn-ea"/>
              </a:rPr>
              <a:t>2.</a:t>
            </a:r>
            <a:r>
              <a:rPr lang="zh-CN" altLang="en-US" smtClean="0">
                <a:sym typeface="+mn-ea"/>
              </a:rPr>
              <a:t>莺歌队   《七律长征》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7F8DA2-9E6E-4139-A0A9-23C399D77415}" type="datetime1">
              <a:rPr lang="en-US"/>
              <a:pPr>
                <a:defRPr/>
              </a:pPr>
              <a:t>11/18/2016</a:t>
            </a:fld>
            <a:endParaRPr lang="en-US" altLang="zh-CN"/>
          </a:p>
        </p:txBody>
      </p:sp>
      <p:pic>
        <p:nvPicPr>
          <p:cNvPr id="21509" name="图片 5" descr="·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384425"/>
            <a:ext cx="76739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胡伟立-快板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24075" y="1808163"/>
            <a:ext cx="304800" cy="304800"/>
          </a:xfrm>
          <a:prstGeom prst="rect">
            <a:avLst/>
          </a:prstGeom>
          <a:noFill/>
        </p:spPr>
      </p:pic>
      <p:pic>
        <p:nvPicPr>
          <p:cNvPr id="21514" name="有声读物-七律-长征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736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3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607" fill="hold"/>
                                        <p:tgtEl>
                                          <p:spTgt spid="21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日期占位符 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DCD58B9-759D-4CD4-8451-D0F759527F79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2253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79FB3D08-8468-4EB0-BF5D-D01C5212F4D3}" type="slidenum">
              <a:rPr lang="en-US" altLang="zh-CN" smtClean="0">
                <a:ea typeface="宋体" charset="-122"/>
              </a:rPr>
              <a:pPr/>
              <a:t>8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65175" y="-84138"/>
            <a:ext cx="843280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3300"/>
                </a:solidFill>
                <a:latin typeface="Calibri" pitchFamily="34" charset="0"/>
              </a:rPr>
              <a:t>活动二：教师带领感悟长征精神</a:t>
            </a:r>
            <a:r>
              <a:rPr lang="en-US" altLang="zh-CN" sz="3200" b="1">
                <a:solidFill>
                  <a:srgbClr val="003300"/>
                </a:solidFill>
                <a:latin typeface="Calibri" pitchFamily="34" charset="0"/>
              </a:rPr>
              <a:t>---</a:t>
            </a:r>
            <a:r>
              <a:rPr lang="zh-CN" altLang="en-US" sz="3200" b="1">
                <a:solidFill>
                  <a:srgbClr val="003300"/>
                </a:solidFill>
                <a:latin typeface="Calibri" pitchFamily="34" charset="0"/>
              </a:rPr>
              <a:t>“爱国”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39750" y="728663"/>
            <a:ext cx="8101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charset="-122"/>
              </a:rPr>
              <a:t>播放歌曲：</a:t>
            </a:r>
            <a:r>
              <a:rPr lang="en-US" altLang="zh-CN" sz="2800" b="1">
                <a:latin typeface="宋体" charset="-122"/>
              </a:rPr>
              <a:t>《</a:t>
            </a:r>
            <a:r>
              <a:rPr lang="zh-CN" altLang="en-US" sz="2800" b="1">
                <a:latin typeface="宋体" charset="-122"/>
              </a:rPr>
              <a:t>国家</a:t>
            </a:r>
            <a:r>
              <a:rPr lang="en-US" altLang="zh-CN" sz="2800" b="1">
                <a:latin typeface="宋体" charset="-122"/>
              </a:rPr>
              <a:t>》</a:t>
            </a:r>
            <a:r>
              <a:rPr lang="zh-CN" altLang="en-US" sz="2800" b="1">
                <a:latin typeface="宋体" charset="-122"/>
              </a:rPr>
              <a:t>、</a:t>
            </a:r>
            <a:r>
              <a:rPr lang="en-US" altLang="zh-CN" sz="2800" b="1">
                <a:latin typeface="宋体" charset="-122"/>
              </a:rPr>
              <a:t>《</a:t>
            </a:r>
            <a:r>
              <a:rPr lang="zh-CN" altLang="en-US" sz="2800" b="1">
                <a:latin typeface="宋体" charset="-122"/>
              </a:rPr>
              <a:t>长征</a:t>
            </a:r>
            <a:r>
              <a:rPr lang="en-US" altLang="zh-CN" sz="2800" b="1">
                <a:latin typeface="宋体" charset="-122"/>
              </a:rPr>
              <a:t>》</a:t>
            </a:r>
            <a:r>
              <a:rPr lang="zh-CN" altLang="en-US" sz="2800" b="1">
                <a:latin typeface="宋体" charset="-122"/>
              </a:rPr>
              <a:t>、</a:t>
            </a:r>
            <a:r>
              <a:rPr lang="en-US" altLang="zh-CN" sz="2800" b="1">
                <a:latin typeface="宋体" charset="-122"/>
              </a:rPr>
              <a:t>《</a:t>
            </a:r>
            <a:r>
              <a:rPr lang="zh-CN" altLang="en-US" sz="2800" b="1">
                <a:latin typeface="宋体" charset="-122"/>
              </a:rPr>
              <a:t>阳光宣言</a:t>
            </a:r>
            <a:r>
              <a:rPr lang="en-US" altLang="zh-CN" sz="2800" b="1">
                <a:latin typeface="宋体" charset="-122"/>
              </a:rPr>
              <a:t>》</a:t>
            </a:r>
            <a:r>
              <a:rPr lang="zh-CN" altLang="en-US" sz="2800" b="1">
                <a:latin typeface="宋体" charset="-122"/>
              </a:rPr>
              <a:t>、</a:t>
            </a:r>
            <a:r>
              <a:rPr lang="en-US" altLang="zh-CN" sz="2800" b="1">
                <a:latin typeface="宋体" charset="-122"/>
              </a:rPr>
              <a:t>《</a:t>
            </a:r>
            <a:r>
              <a:rPr lang="zh-CN" altLang="en-US" sz="2800" b="1">
                <a:latin typeface="宋体" charset="-122"/>
              </a:rPr>
              <a:t>八荣八耻</a:t>
            </a:r>
            <a:r>
              <a:rPr lang="en-US" altLang="zh-CN" sz="2800" b="1">
                <a:latin typeface="宋体" charset="-122"/>
              </a:rPr>
              <a:t>》</a:t>
            </a:r>
          </a:p>
          <a:p>
            <a:endParaRPr lang="en-US" altLang="zh-CN" sz="2800">
              <a:latin typeface="宋体" charset="-122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581150" y="3924300"/>
            <a:ext cx="306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611188" y="5876925"/>
            <a:ext cx="6049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 b="1">
              <a:latin typeface="Calibri" pitchFamily="34" charset="0"/>
            </a:endParaRPr>
          </a:p>
        </p:txBody>
      </p:sp>
      <p:pic>
        <p:nvPicPr>
          <p:cNvPr id="22537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024063"/>
            <a:ext cx="8237537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经典老歌-七律 长征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472113" y="836613"/>
            <a:ext cx="304800" cy="304800"/>
          </a:xfrm>
          <a:prstGeom prst="rect">
            <a:avLst/>
          </a:prstGeom>
          <a:noFill/>
        </p:spPr>
      </p:pic>
      <p:pic>
        <p:nvPicPr>
          <p:cNvPr id="22540" name="杨臣刚-八荣八耻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35263" y="11604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26" fill="hold"/>
                                        <p:tgtEl>
                                          <p:spTgt spid="22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1403" fill="hold"/>
                                        <p:tgtEl>
                                          <p:spTgt spid="22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日期占位符 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63D7540-BD54-470D-AED0-B2AD408803F4}" type="datetime1">
              <a:rPr lang="en-US" altLang="zh-CN">
                <a:ea typeface="宋体" charset="-122"/>
              </a:rPr>
              <a:pPr/>
              <a:t>11/18/2016</a:t>
            </a:fld>
            <a:endParaRPr lang="en-US" altLang="zh-CN">
              <a:ea typeface="宋体" charset="-122"/>
            </a:endParaRPr>
          </a:p>
        </p:txBody>
      </p:sp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06050A09-753D-42C4-93FA-CD711CC20710}" type="slidenum">
              <a:rPr lang="en-US" altLang="zh-CN" smtClean="0">
                <a:ea typeface="宋体" charset="-122"/>
              </a:rPr>
              <a:pPr/>
              <a:t>9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23555" name="Picture 2" descr="观看蒙古族家居用品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81075"/>
            <a:ext cx="6553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untitl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16922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latin typeface="Arial" charset="0"/>
            </a:endParaRPr>
          </a:p>
        </p:txBody>
      </p:sp>
      <p:grpSp>
        <p:nvGrpSpPr>
          <p:cNvPr id="23560" name="Group 18"/>
          <p:cNvGrpSpPr>
            <a:grpSpLocks/>
          </p:cNvGrpSpPr>
          <p:nvPr/>
        </p:nvGrpSpPr>
        <p:grpSpPr bwMode="auto">
          <a:xfrm>
            <a:off x="179388" y="5013325"/>
            <a:ext cx="1081087" cy="1079500"/>
            <a:chOff x="0" y="0"/>
            <a:chExt cx="681" cy="680"/>
          </a:xfrm>
        </p:grpSpPr>
        <p:sp>
          <p:nvSpPr>
            <p:cNvPr id="23600" name="AutoShape 1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01" name="AutoShape 2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02" name="AutoShape 2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03" name="Oval 2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3561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0" y="0"/>
            <a:chExt cx="681" cy="680"/>
          </a:xfrm>
        </p:grpSpPr>
        <p:sp>
          <p:nvSpPr>
            <p:cNvPr id="23596" name="AutoShape 24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7" name="AutoShape 25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8" name="AutoShape 26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9" name="Oval 27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3562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0" y="0"/>
            <a:chExt cx="681" cy="680"/>
          </a:xfrm>
        </p:grpSpPr>
        <p:sp>
          <p:nvSpPr>
            <p:cNvPr id="23592" name="AutoShape 6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3" name="AutoShape 7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4" name="AutoShape 7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5" name="Oval 7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3563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0" y="0"/>
            <a:chExt cx="681" cy="680"/>
          </a:xfrm>
        </p:grpSpPr>
        <p:sp>
          <p:nvSpPr>
            <p:cNvPr id="23588" name="AutoShape 7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9" name="AutoShape 8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0" name="AutoShape 8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1" name="Oval 8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3564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0" y="0"/>
            <a:chExt cx="681" cy="680"/>
          </a:xfrm>
        </p:grpSpPr>
        <p:sp>
          <p:nvSpPr>
            <p:cNvPr id="23584" name="AutoShape 8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5" name="AutoShape 9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6" name="AutoShape 9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7" name="Oval 9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3565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0" y="0"/>
            <a:chExt cx="681" cy="680"/>
          </a:xfrm>
        </p:grpSpPr>
        <p:sp>
          <p:nvSpPr>
            <p:cNvPr id="23580" name="AutoShape 9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1" name="AutoShape 10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2" name="AutoShape 10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83" name="Oval 10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grpSp>
        <p:nvGrpSpPr>
          <p:cNvPr id="23566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0" y="0"/>
            <a:chExt cx="681" cy="680"/>
          </a:xfrm>
        </p:grpSpPr>
        <p:sp>
          <p:nvSpPr>
            <p:cNvPr id="23576" name="AutoShape 109"/>
            <p:cNvSpPr>
              <a:spLocks/>
            </p:cNvSpPr>
            <p:nvPr/>
          </p:nvSpPr>
          <p:spPr bwMode="auto">
            <a:xfrm>
              <a:off x="0" y="0"/>
              <a:ext cx="681" cy="680"/>
            </a:xfrm>
            <a:custGeom>
              <a:avLst/>
              <a:gdLst>
                <a:gd name="T0" fmla="*/ 0 w 21600"/>
                <a:gd name="T1" fmla="*/ 340 h 21600"/>
                <a:gd name="T2" fmla="*/ 341 w 21600"/>
                <a:gd name="T3" fmla="*/ 0 h 21600"/>
                <a:gd name="T4" fmla="*/ 681 w 21600"/>
                <a:gd name="T5" fmla="*/ 340 h 21600"/>
                <a:gd name="T6" fmla="*/ 341 w 21600"/>
                <a:gd name="T7" fmla="*/ 680 h 21600"/>
                <a:gd name="T8" fmla="*/ 0 w 21600"/>
                <a:gd name="T9" fmla="*/ 340 h 21600"/>
                <a:gd name="T10" fmla="*/ 99 w 21600"/>
                <a:gd name="T11" fmla="*/ 340 h 21600"/>
                <a:gd name="T12" fmla="*/ 341 w 21600"/>
                <a:gd name="T13" fmla="*/ 581 h 21600"/>
                <a:gd name="T14" fmla="*/ 582 w 21600"/>
                <a:gd name="T15" fmla="*/ 340 h 21600"/>
                <a:gd name="T16" fmla="*/ 341 w 21600"/>
                <a:gd name="T17" fmla="*/ 99 h 21600"/>
                <a:gd name="T18" fmla="*/ 99 w 21600"/>
                <a:gd name="T19" fmla="*/ 34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72 w 21600"/>
                <a:gd name="T31" fmla="*/ 3176 h 21600"/>
                <a:gd name="T32" fmla="*/ 18428 w 21600"/>
                <a:gd name="T33" fmla="*/ 18424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77" name="AutoShape 110"/>
            <p:cNvSpPr>
              <a:spLocks/>
            </p:cNvSpPr>
            <p:nvPr/>
          </p:nvSpPr>
          <p:spPr bwMode="auto">
            <a:xfrm>
              <a:off x="90" y="91"/>
              <a:ext cx="499" cy="499"/>
            </a:xfrm>
            <a:custGeom>
              <a:avLst/>
              <a:gdLst>
                <a:gd name="T0" fmla="*/ 0 w 21600"/>
                <a:gd name="T1" fmla="*/ 250 h 21600"/>
                <a:gd name="T2" fmla="*/ 250 w 21600"/>
                <a:gd name="T3" fmla="*/ 0 h 21600"/>
                <a:gd name="T4" fmla="*/ 499 w 21600"/>
                <a:gd name="T5" fmla="*/ 250 h 21600"/>
                <a:gd name="T6" fmla="*/ 250 w 21600"/>
                <a:gd name="T7" fmla="*/ 499 h 21600"/>
                <a:gd name="T8" fmla="*/ 0 w 21600"/>
                <a:gd name="T9" fmla="*/ 250 h 21600"/>
                <a:gd name="T10" fmla="*/ 73 w 21600"/>
                <a:gd name="T11" fmla="*/ 250 h 21600"/>
                <a:gd name="T12" fmla="*/ 250 w 21600"/>
                <a:gd name="T13" fmla="*/ 426 h 21600"/>
                <a:gd name="T14" fmla="*/ 426 w 21600"/>
                <a:gd name="T15" fmla="*/ 250 h 21600"/>
                <a:gd name="T16" fmla="*/ 250 w 21600"/>
                <a:gd name="T17" fmla="*/ 73 h 21600"/>
                <a:gd name="T18" fmla="*/ 73 w 21600"/>
                <a:gd name="T19" fmla="*/ 25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0 w 21600"/>
                <a:gd name="T31" fmla="*/ 3160 h 21600"/>
                <a:gd name="T32" fmla="*/ 18440 w 21600"/>
                <a:gd name="T33" fmla="*/ 1844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78" name="AutoShape 111"/>
            <p:cNvSpPr>
              <a:spLocks/>
            </p:cNvSpPr>
            <p:nvPr/>
          </p:nvSpPr>
          <p:spPr bwMode="auto">
            <a:xfrm>
              <a:off x="181" y="181"/>
              <a:ext cx="317" cy="318"/>
            </a:xfrm>
            <a:custGeom>
              <a:avLst/>
              <a:gdLst>
                <a:gd name="T0" fmla="*/ 0 w 21600"/>
                <a:gd name="T1" fmla="*/ 159 h 21600"/>
                <a:gd name="T2" fmla="*/ 159 w 21600"/>
                <a:gd name="T3" fmla="*/ 0 h 21600"/>
                <a:gd name="T4" fmla="*/ 317 w 21600"/>
                <a:gd name="T5" fmla="*/ 159 h 21600"/>
                <a:gd name="T6" fmla="*/ 159 w 21600"/>
                <a:gd name="T7" fmla="*/ 318 h 21600"/>
                <a:gd name="T8" fmla="*/ 0 w 21600"/>
                <a:gd name="T9" fmla="*/ 159 h 21600"/>
                <a:gd name="T10" fmla="*/ 46 w 21600"/>
                <a:gd name="T11" fmla="*/ 159 h 21600"/>
                <a:gd name="T12" fmla="*/ 159 w 21600"/>
                <a:gd name="T13" fmla="*/ 272 h 21600"/>
                <a:gd name="T14" fmla="*/ 271 w 21600"/>
                <a:gd name="T15" fmla="*/ 159 h 21600"/>
                <a:gd name="T16" fmla="*/ 159 w 21600"/>
                <a:gd name="T17" fmla="*/ 46 h 21600"/>
                <a:gd name="T18" fmla="*/ 46 w 21600"/>
                <a:gd name="T19" fmla="*/ 15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34 w 21600"/>
                <a:gd name="T31" fmla="*/ 3192 h 21600"/>
                <a:gd name="T32" fmla="*/ 18466 w 21600"/>
                <a:gd name="T33" fmla="*/ 184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79" name="Oval 112"/>
            <p:cNvSpPr>
              <a:spLocks noChangeArrowheads="1"/>
            </p:cNvSpPr>
            <p:nvPr/>
          </p:nvSpPr>
          <p:spPr bwMode="auto">
            <a:xfrm>
              <a:off x="227" y="227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Arial" charset="0"/>
              </a:endParaRPr>
            </a:p>
          </p:txBody>
        </p:sp>
      </p:grpSp>
      <p:sp>
        <p:nvSpPr>
          <p:cNvPr id="23567" name="Line 127"/>
          <p:cNvSpPr>
            <a:spLocks noChangeShapeType="1"/>
          </p:cNvSpPr>
          <p:nvPr/>
        </p:nvSpPr>
        <p:spPr bwMode="auto">
          <a:xfrm>
            <a:off x="1403350" y="3897313"/>
            <a:ext cx="5761038" cy="0"/>
          </a:xfrm>
          <a:prstGeom prst="line">
            <a:avLst/>
          </a:prstGeom>
          <a:noFill/>
          <a:ln w="38100">
            <a:solidFill>
              <a:srgbClr val="FFFF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71" name="Rectangle 48"/>
          <p:cNvSpPr>
            <a:spLocks noChangeArrowheads="1"/>
          </p:cNvSpPr>
          <p:nvPr/>
        </p:nvSpPr>
        <p:spPr bwMode="auto">
          <a:xfrm>
            <a:off x="1835150" y="188913"/>
            <a:ext cx="6049963" cy="57943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indent="304800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活动三：寻找身边爱国的行为</a:t>
            </a:r>
          </a:p>
        </p:txBody>
      </p:sp>
      <p:sp>
        <p:nvSpPr>
          <p:cNvPr id="23569" name="AutoShape 114"/>
          <p:cNvSpPr>
            <a:spLocks noChangeArrowheads="1"/>
          </p:cNvSpPr>
          <p:nvPr/>
        </p:nvSpPr>
        <p:spPr bwMode="auto">
          <a:xfrm rot="2824626">
            <a:off x="1675606" y="491332"/>
            <a:ext cx="219075" cy="185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01600">
            <a:solidFill>
              <a:srgbClr val="00C5C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zh-CN" altLang="zh-CN">
              <a:latin typeface="Arial" charset="0"/>
            </a:endParaRPr>
          </a:p>
        </p:txBody>
      </p:sp>
      <p:sp>
        <p:nvSpPr>
          <p:cNvPr id="23570" name="Rectangle 55"/>
          <p:cNvSpPr>
            <a:spLocks noChangeArrowheads="1"/>
          </p:cNvSpPr>
          <p:nvPr/>
        </p:nvSpPr>
        <p:spPr bwMode="auto">
          <a:xfrm>
            <a:off x="5867400" y="5373688"/>
            <a:ext cx="2232025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zh-CN" altLang="zh-CN" sz="4000">
              <a:solidFill>
                <a:srgbClr val="0000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23571" name="Picture 46" descr="20071118212316570_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2" name="Text Box 47"/>
          <p:cNvSpPr txBox="1">
            <a:spLocks noChangeArrowheads="1"/>
          </p:cNvSpPr>
          <p:nvPr/>
        </p:nvSpPr>
        <p:spPr bwMode="auto">
          <a:xfrm>
            <a:off x="107950" y="245745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Arial" charset="0"/>
                <a:sym typeface="+mn-ea"/>
              </a:rPr>
              <a:t>雷鸣队</a:t>
            </a:r>
            <a:endParaRPr lang="zh-CN" altLang="en-US" sz="2400" b="1">
              <a:latin typeface="Arial" charset="0"/>
            </a:endParaRPr>
          </a:p>
        </p:txBody>
      </p:sp>
      <p:sp>
        <p:nvSpPr>
          <p:cNvPr id="23573" name="Text Box 48"/>
          <p:cNvSpPr txBox="1">
            <a:spLocks noChangeArrowheads="1"/>
          </p:cNvSpPr>
          <p:nvPr/>
        </p:nvSpPr>
        <p:spPr bwMode="auto">
          <a:xfrm>
            <a:off x="8388350" y="1484313"/>
            <a:ext cx="549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charset="0"/>
              </a:rPr>
              <a:t>【 </a:t>
            </a:r>
            <a:r>
              <a:rPr lang="zh-CN" altLang="en-US" sz="2400" b="1">
                <a:latin typeface="Arial" charset="0"/>
              </a:rPr>
              <a:t>歌</a:t>
            </a:r>
            <a:r>
              <a:rPr lang="zh-CN" altLang="en-US" sz="2400" b="1">
                <a:solidFill>
                  <a:srgbClr val="CC0000"/>
                </a:solidFill>
                <a:latin typeface="Arial" charset="0"/>
              </a:rPr>
              <a:t>唱祖国</a:t>
            </a:r>
            <a:r>
              <a:rPr lang="en-US" altLang="zh-CN" sz="2400" b="1">
                <a:latin typeface="Arial" charset="0"/>
              </a:rPr>
              <a:t>】</a:t>
            </a:r>
          </a:p>
        </p:txBody>
      </p:sp>
      <p:sp>
        <p:nvSpPr>
          <p:cNvPr id="23574" name="WordArt 49"/>
          <p:cNvSpPr>
            <a:spLocks noChangeArrowheads="1" noChangeShapeType="1" noTextEdit="1"/>
          </p:cNvSpPr>
          <p:nvPr/>
        </p:nvSpPr>
        <p:spPr bwMode="auto">
          <a:xfrm>
            <a:off x="3563938" y="5229225"/>
            <a:ext cx="41767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观看蒙古族家居用品</a:t>
            </a:r>
          </a:p>
        </p:txBody>
      </p:sp>
      <p:pic>
        <p:nvPicPr>
          <p:cNvPr id="23575" name="Picture 50" descr="2DEA67F86F2DD8FE68A0755355E96FE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7200" y="1160463"/>
            <a:ext cx="66976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67</TotalTime>
  <Words>486</Words>
  <Application>WPS 演示</Application>
  <PresentationFormat>全屏显示(4:3)</PresentationFormat>
  <Paragraphs>86</Paragraphs>
  <Slides>16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Verdana</vt:lpstr>
      <vt:lpstr>宋体</vt:lpstr>
      <vt:lpstr>Arial</vt:lpstr>
      <vt:lpstr>Wingdings</vt:lpstr>
      <vt:lpstr>Times New Roman</vt:lpstr>
      <vt:lpstr>楷体_GB2312</vt:lpstr>
      <vt:lpstr>黑体</vt:lpstr>
      <vt:lpstr>Calibri</vt:lpstr>
      <vt:lpstr>微软雅黑</vt:lpstr>
      <vt:lpstr>+mn-ea</vt:lpstr>
      <vt:lpstr>Profile</vt:lpstr>
      <vt:lpstr>Profile</vt:lpstr>
      <vt:lpstr>幻灯片 1</vt:lpstr>
      <vt:lpstr>《纪念长征胜利80周年》                  ——高举爱国旗帜，争创爱国标兵</vt:lpstr>
      <vt:lpstr>环节一：</vt:lpstr>
      <vt:lpstr>活动一：童心感悟爱国的内涵</vt:lpstr>
      <vt:lpstr>幻灯片 5</vt:lpstr>
      <vt:lpstr>幻灯片 6</vt:lpstr>
      <vt:lpstr>活动一：童心感悟爱国的涵义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环节五：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用户</cp:lastModifiedBy>
  <cp:revision>39</cp:revision>
  <dcterms:created xsi:type="dcterms:W3CDTF">2016-11-16T00:54:00Z</dcterms:created>
  <dcterms:modified xsi:type="dcterms:W3CDTF">2016-11-18T06:30:52Z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2052</vt:i4>
  </property>
  <property fmtid="{D5CDD505-2E9C-101B-9397-08002B2CF9AE}" pid="4" name="KSOProductBuildVer">
    <vt:lpwstr>2052-10.1.0.6028</vt:lpwstr>
  </property>
</Properties>
</file>