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  <p:sldMasterId id="2147483655" r:id="rId3"/>
  </p:sldMasterIdLst>
  <p:notesMasterIdLst>
    <p:notesMasterId r:id="rId40"/>
  </p:notesMasterIdLst>
  <p:handoutMasterIdLst>
    <p:handoutMasterId r:id="rId41"/>
  </p:handoutMasterIdLst>
  <p:sldIdLst>
    <p:sldId id="549" r:id="rId4"/>
    <p:sldId id="502" r:id="rId5"/>
    <p:sldId id="508" r:id="rId6"/>
    <p:sldId id="530" r:id="rId7"/>
    <p:sldId id="541" r:id="rId8"/>
    <p:sldId id="542" r:id="rId9"/>
    <p:sldId id="529" r:id="rId10"/>
    <p:sldId id="566" r:id="rId11"/>
    <p:sldId id="535" r:id="rId12"/>
    <p:sldId id="596" r:id="rId13"/>
    <p:sldId id="597" r:id="rId14"/>
    <p:sldId id="554" r:id="rId15"/>
    <p:sldId id="536" r:id="rId16"/>
    <p:sldId id="553" r:id="rId17"/>
    <p:sldId id="558" r:id="rId18"/>
    <p:sldId id="556" r:id="rId19"/>
    <p:sldId id="557" r:id="rId20"/>
    <p:sldId id="509" r:id="rId21"/>
    <p:sldId id="559" r:id="rId22"/>
    <p:sldId id="560" r:id="rId23"/>
    <p:sldId id="561" r:id="rId24"/>
    <p:sldId id="538" r:id="rId25"/>
    <p:sldId id="562" r:id="rId26"/>
    <p:sldId id="563" r:id="rId27"/>
    <p:sldId id="564" r:id="rId28"/>
    <p:sldId id="539" r:id="rId29"/>
    <p:sldId id="565" r:id="rId30"/>
    <p:sldId id="545" r:id="rId31"/>
    <p:sldId id="598" r:id="rId32"/>
    <p:sldId id="552" r:id="rId33"/>
    <p:sldId id="546" r:id="rId34"/>
    <p:sldId id="503" r:id="rId35"/>
    <p:sldId id="595" r:id="rId36"/>
    <p:sldId id="547" r:id="rId37"/>
    <p:sldId id="540" r:id="rId38"/>
    <p:sldId id="551" r:id="rId39"/>
  </p:sldIdLst>
  <p:sldSz cx="9144000" cy="5143500" type="screen16x9"/>
  <p:notesSz cx="9144000" cy="6858000"/>
  <p:custShowLst>
    <p:custShow name="自定义放映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7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00"/>
    <a:srgbClr val="CC0000"/>
    <a:srgbClr val="FF0000"/>
    <a:srgbClr val="FFFFFF"/>
    <a:srgbClr val="0000FF"/>
    <a:srgbClr val="FDD903"/>
    <a:srgbClr val="99CC00"/>
    <a:srgbClr val="00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>
      <p:cViewPr varScale="1">
        <p:scale>
          <a:sx n="62" d="100"/>
          <a:sy n="62" d="100"/>
        </p:scale>
        <p:origin x="-234" y="-78"/>
      </p:cViewPr>
      <p:guideLst>
        <p:guide orient="horz" pos="1647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634" y="-102"/>
      </p:cViewPr>
      <p:guideLst>
        <p:guide orient="horz" pos="2160"/>
        <p:guide pos="2880"/>
      </p:guideLst>
    </p:cSldViewPr>
  </p:notesViewPr>
  <p:gridSpacing cx="78027213" cy="780272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DBFC1F2-8C58-4A0E-AA25-EE47BC140C85}" type="datetimeFigureOut">
              <a:rPr lang="zh-CN" altLang="en-US"/>
              <a:pPr>
                <a:defRPr/>
              </a:pPr>
              <a:t>2015/11/26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D23D4D1-DE51-438C-9FBC-BFC5CD862C2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362345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960284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单击此处添加标题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7367" y="0"/>
            <a:ext cx="3964517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13910"/>
            <a:ext cx="3960284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7367" y="6513910"/>
            <a:ext cx="3964517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2B63422-5055-415E-8C93-86DD68731B4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2759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2D35-8FD9-4EC9-B18C-46E0DED6231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1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88C326B-9D4D-45C5-88F6-1BDE85957222}" type="slidenum">
              <a:rPr lang="zh-CN" altLang="en-US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0094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FFB3542A-D800-4C9D-B375-F5D6B130D273}" type="slidenum">
              <a:rPr lang="zh-CN" altLang="en-US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07802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90E46A2-6016-4A31-8673-E4DB5D9CBB93}" type="slidenum">
              <a:rPr lang="zh-CN" altLang="en-US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97591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0E63CAF-C6D4-47E0-B811-1AE48FDDC309}" type="slidenum">
              <a:rPr lang="zh-CN" altLang="en-US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37840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5F33E85-56E5-4272-97FB-D4BD3B5CC80D}" type="slidenum">
              <a:rPr lang="zh-CN" altLang="en-US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95000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63422-5055-415E-8C93-86DD68731B40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16835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A4C1C68-057E-4B93-9D1F-40C22FD7220E}" type="slidenum">
              <a:rPr lang="zh-CN" altLang="en-US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852520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A4C1C68-057E-4B93-9D1F-40C22FD7220E}" type="slidenum">
              <a:rPr lang="zh-CN" altLang="en-US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58843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8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8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8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8000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1111111\3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Desktop\11111111\4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Administrator\Desktop\11111111\5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838"/>
            <a:ext cx="9144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Desktop\11111111\6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76263"/>
            <a:ext cx="509587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istrator\Desktop\11111111\7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576263"/>
            <a:ext cx="5840412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istrator\Desktop\11111111\8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2913"/>
            <a:ext cx="21209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istrator\Desktop\11111111\少先队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0638"/>
            <a:ext cx="27082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181225" y="2855913"/>
            <a:ext cx="505777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3200" b="1" spc="600" dirty="0">
                <a:latin typeface="微软雅黑" pitchFamily="34" charset="-122"/>
                <a:ea typeface="微软雅黑" pitchFamily="34" charset="-122"/>
              </a:rPr>
              <a:t>单击此处添加文本标题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113088" y="3467100"/>
            <a:ext cx="31416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500" smtClean="0">
                <a:latin typeface="微软雅黑" pitchFamily="34" charset="-122"/>
                <a:ea typeface="微软雅黑" pitchFamily="34" charset="-122"/>
              </a:rPr>
              <a:t>少先队员</a:t>
            </a:r>
            <a:r>
              <a:rPr lang="en-US" altLang="zh-CN" sz="150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500" smtClean="0">
                <a:latin typeface="微软雅黑" pitchFamily="34" charset="-122"/>
                <a:ea typeface="微软雅黑" pitchFamily="34" charset="-122"/>
              </a:rPr>
              <a:t>儿童</a:t>
            </a:r>
            <a:r>
              <a:rPr lang="en-US" altLang="zh-CN" sz="150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500" smtClean="0">
                <a:latin typeface="微软雅黑" pitchFamily="34" charset="-122"/>
                <a:ea typeface="微软雅黑" pitchFamily="34" charset="-122"/>
              </a:rPr>
              <a:t>汇报</a:t>
            </a:r>
            <a:r>
              <a:rPr lang="en-US" altLang="zh-CN" sz="150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500" smtClean="0">
                <a:latin typeface="微软雅黑" pitchFamily="34" charset="-122"/>
                <a:ea typeface="微软雅黑" pitchFamily="34" charset="-122"/>
              </a:rPr>
              <a:t>通用</a:t>
            </a:r>
            <a:r>
              <a:rPr lang="en-US" altLang="zh-CN" sz="1500" smtClean="0"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500" smtClean="0">
                <a:latin typeface="微软雅黑" pitchFamily="34" charset="-122"/>
                <a:ea typeface="微软雅黑" pitchFamily="34" charset="-122"/>
              </a:rPr>
              <a:t>模板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399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1111111\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C:\Users\Administrator\Desktop\11111111\5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838"/>
            <a:ext cx="9144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istrator\Desktop\14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C:\Users\Administrator\Desktop\11111111\少先队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0"/>
            <a:ext cx="168116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1111111\3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11111111\4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3790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11111111\5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790"/>
            <a:ext cx="9144000" cy="963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11111111\6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76214"/>
            <a:ext cx="5095875" cy="4548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11111111\7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576214"/>
            <a:ext cx="5840412" cy="4548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1111111\8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3657"/>
            <a:ext cx="2120900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11111111\少先队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56" y="20663"/>
            <a:ext cx="2706688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447882" y="2647948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3200" b="1" spc="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坚定理想信念，做合格接班人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0086" y="3407015"/>
            <a:ext cx="7423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核心价值观记心中，系好人生第一粒扣子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29004" y="4095710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黄石市广场路英才学校  </a:t>
            </a:r>
            <a:r>
              <a:rPr lang="zh-CN" altLang="en-US" sz="28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徐美</a:t>
            </a:r>
            <a:endParaRPr lang="zh-CN" altLang="en-US" sz="2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ransition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699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6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24464;&#32654;&#32032;&#26448;.avi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23569;&#20808;&#38431;&#27963;&#21160;&#35828;&#35838;\11&#24464;&#32654;&#38431;&#27963;&#35838;\&#24464;&#32654;&#32032;&#26448;.avi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立志”小队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口号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志存高远、脚踏实地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社会主义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核心价值观：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富强   民主   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   和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 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自由   平等   公正   法治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爱国   敬业   诚信   友善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665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辅导员点明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第一板块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重点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让队员做一个有信仰，有理想，有道德的少先队员。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561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912" y="1844744"/>
            <a:ext cx="84579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意图：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帮助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队员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初步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感知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价值，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形成了一定的感性认识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5366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l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活动二：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情境创设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认知价值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81141"/>
            <a:ext cx="8229600" cy="99060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None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播放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系第一粒扣子的视频好。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704" y="1581176"/>
            <a:ext cx="137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linkClick r:id="rId3" action="ppaction://hlinkfile"/>
              </a:rPr>
              <a:t>视频</a:t>
            </a:r>
            <a:endParaRPr lang="zh-CN" altLang="en-US" dirty="0"/>
          </a:p>
        </p:txBody>
      </p:sp>
      <p:pic>
        <p:nvPicPr>
          <p:cNvPr id="4" name="徐美素材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1123950"/>
            <a:ext cx="5487987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52516" y="819196"/>
            <a:ext cx="7543602" cy="121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主持人引导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并提问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这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名队员为什么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会扣错扣子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队员们各抒己见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14" y="1733572"/>
            <a:ext cx="4610036" cy="3073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28714" y="819196"/>
            <a:ext cx="8229600" cy="762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辅导员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阐明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观点：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62" y="1621362"/>
            <a:ext cx="4533782" cy="3022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10" y="1581176"/>
            <a:ext cx="8381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设计意图：使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队员</a:t>
            </a:r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明白价值观其实离我们很近，就在我们身上，不能只看到它的抽象面。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2"/>
          <p:cNvSpPr>
            <a:spLocks noChangeArrowheads="1"/>
          </p:cNvSpPr>
          <p:nvPr/>
        </p:nvSpPr>
        <p:spPr bwMode="auto">
          <a:xfrm>
            <a:off x="380998" y="201613"/>
            <a:ext cx="739131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活动三：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深入研讨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领悟价值</a:t>
            </a:r>
          </a:p>
        </p:txBody>
      </p:sp>
      <p:sp>
        <p:nvSpPr>
          <p:cNvPr id="21" name="Freeform 6"/>
          <p:cNvSpPr/>
          <p:nvPr/>
        </p:nvSpPr>
        <p:spPr bwMode="gray">
          <a:xfrm>
            <a:off x="3962400" y="819150"/>
            <a:ext cx="1169988" cy="387350"/>
          </a:xfrm>
          <a:custGeom>
            <a:avLst/>
            <a:gdLst>
              <a:gd name="T0" fmla="*/ 2147483647 w 1321"/>
              <a:gd name="T1" fmla="*/ 2147483647 h 712"/>
              <a:gd name="T2" fmla="*/ 2147483647 w 1321"/>
              <a:gd name="T3" fmla="*/ 2147483647 h 712"/>
              <a:gd name="T4" fmla="*/ 2147483647 w 1321"/>
              <a:gd name="T5" fmla="*/ 2147483647 h 712"/>
              <a:gd name="T6" fmla="*/ 2147483647 w 1321"/>
              <a:gd name="T7" fmla="*/ 2147483647 h 712"/>
              <a:gd name="T8" fmla="*/ 2147483647 w 1321"/>
              <a:gd name="T9" fmla="*/ 2147483647 h 712"/>
              <a:gd name="T10" fmla="*/ 2147483647 w 1321"/>
              <a:gd name="T11" fmla="*/ 2147483647 h 712"/>
              <a:gd name="T12" fmla="*/ 2147483647 w 1321"/>
              <a:gd name="T13" fmla="*/ 2147483647 h 712"/>
              <a:gd name="T14" fmla="*/ 2147483647 w 1321"/>
              <a:gd name="T15" fmla="*/ 2147483647 h 712"/>
              <a:gd name="T16" fmla="*/ 2147483647 w 1321"/>
              <a:gd name="T17" fmla="*/ 2147483647 h 712"/>
              <a:gd name="T18" fmla="*/ 2147483647 w 1321"/>
              <a:gd name="T19" fmla="*/ 2147483647 h 712"/>
              <a:gd name="T20" fmla="*/ 2147483647 w 1321"/>
              <a:gd name="T21" fmla="*/ 2147483647 h 712"/>
              <a:gd name="T22" fmla="*/ 2147483647 w 1321"/>
              <a:gd name="T23" fmla="*/ 2147483647 h 712"/>
              <a:gd name="T24" fmla="*/ 2147483647 w 1321"/>
              <a:gd name="T25" fmla="*/ 2147483647 h 712"/>
              <a:gd name="T26" fmla="*/ 2147483647 w 1321"/>
              <a:gd name="T27" fmla="*/ 2147483647 h 712"/>
              <a:gd name="T28" fmla="*/ 2147483647 w 1321"/>
              <a:gd name="T29" fmla="*/ 2147483647 h 712"/>
              <a:gd name="T30" fmla="*/ 2147483647 w 1321"/>
              <a:gd name="T31" fmla="*/ 2147483647 h 712"/>
              <a:gd name="T32" fmla="*/ 2147483647 w 1321"/>
              <a:gd name="T33" fmla="*/ 2147483647 h 712"/>
              <a:gd name="T34" fmla="*/ 2147483647 w 1321"/>
              <a:gd name="T35" fmla="*/ 2147483647 h 712"/>
              <a:gd name="T36" fmla="*/ 2147483647 w 1321"/>
              <a:gd name="T37" fmla="*/ 2147483647 h 712"/>
              <a:gd name="T38" fmla="*/ 2147483647 w 1321"/>
              <a:gd name="T39" fmla="*/ 2147483647 h 712"/>
              <a:gd name="T40" fmla="*/ 2147483647 w 1321"/>
              <a:gd name="T41" fmla="*/ 2147483647 h 712"/>
              <a:gd name="T42" fmla="*/ 2147483647 w 1321"/>
              <a:gd name="T43" fmla="*/ 2147483647 h 712"/>
              <a:gd name="T44" fmla="*/ 2147483647 w 1321"/>
              <a:gd name="T45" fmla="*/ 2147483647 h 712"/>
              <a:gd name="T46" fmla="*/ 2147483647 w 1321"/>
              <a:gd name="T47" fmla="*/ 2147483647 h 712"/>
              <a:gd name="T48" fmla="*/ 2147483647 w 1321"/>
              <a:gd name="T49" fmla="*/ 2147483647 h 712"/>
              <a:gd name="T50" fmla="*/ 2147483647 w 1321"/>
              <a:gd name="T51" fmla="*/ 2147483647 h 712"/>
              <a:gd name="T52" fmla="*/ 2147483647 w 1321"/>
              <a:gd name="T53" fmla="*/ 2147483647 h 712"/>
              <a:gd name="T54" fmla="*/ 2147483647 w 1321"/>
              <a:gd name="T55" fmla="*/ 2147483647 h 712"/>
              <a:gd name="T56" fmla="*/ 0 w 1321"/>
              <a:gd name="T57" fmla="*/ 2147483647 h 712"/>
              <a:gd name="T58" fmla="*/ 0 w 1321"/>
              <a:gd name="T59" fmla="*/ 2147483647 h 712"/>
              <a:gd name="T60" fmla="*/ 2147483647 w 1321"/>
              <a:gd name="T61" fmla="*/ 2147483647 h 712"/>
              <a:gd name="T62" fmla="*/ 2147483647 w 1321"/>
              <a:gd name="T63" fmla="*/ 2147483647 h 712"/>
              <a:gd name="T64" fmla="*/ 2147483647 w 1321"/>
              <a:gd name="T65" fmla="*/ 2147483647 h 712"/>
              <a:gd name="T66" fmla="*/ 2147483647 w 1321"/>
              <a:gd name="T67" fmla="*/ 2147483647 h 712"/>
              <a:gd name="T68" fmla="*/ 2147483647 w 1321"/>
              <a:gd name="T69" fmla="*/ 2147483647 h 712"/>
              <a:gd name="T70" fmla="*/ 2147483647 w 1321"/>
              <a:gd name="T71" fmla="*/ 2147483647 h 712"/>
              <a:gd name="T72" fmla="*/ 2147483647 w 1321"/>
              <a:gd name="T73" fmla="*/ 2147483647 h 712"/>
              <a:gd name="T74" fmla="*/ 2147483647 w 1321"/>
              <a:gd name="T75" fmla="*/ 2147483647 h 712"/>
              <a:gd name="T76" fmla="*/ 2147483647 w 1321"/>
              <a:gd name="T77" fmla="*/ 2147483647 h 712"/>
              <a:gd name="T78" fmla="*/ 2147483647 w 1321"/>
              <a:gd name="T79" fmla="*/ 2147483647 h 712"/>
              <a:gd name="T80" fmla="*/ 2147483647 w 1321"/>
              <a:gd name="T81" fmla="*/ 2147483647 h 712"/>
              <a:gd name="T82" fmla="*/ 2147483647 w 1321"/>
              <a:gd name="T83" fmla="*/ 0 h 712"/>
              <a:gd name="T84" fmla="*/ 2147483647 w 1321"/>
              <a:gd name="T85" fmla="*/ 0 h 712"/>
              <a:gd name="T86" fmla="*/ 2147483647 w 1321"/>
              <a:gd name="T87" fmla="*/ 2147483647 h 712"/>
              <a:gd name="T88" fmla="*/ 2147483647 w 1321"/>
              <a:gd name="T89" fmla="*/ 2147483647 h 712"/>
              <a:gd name="T90" fmla="*/ 2147483647 w 1321"/>
              <a:gd name="T91" fmla="*/ 2147483647 h 712"/>
              <a:gd name="T92" fmla="*/ 2147483647 w 1321"/>
              <a:gd name="T93" fmla="*/ 2147483647 h 712"/>
              <a:gd name="T94" fmla="*/ 2147483647 w 1321"/>
              <a:gd name="T95" fmla="*/ 2147483647 h 712"/>
              <a:gd name="T96" fmla="*/ 2147483647 w 1321"/>
              <a:gd name="T97" fmla="*/ 2147483647 h 712"/>
              <a:gd name="T98" fmla="*/ 2147483647 w 1321"/>
              <a:gd name="T99" fmla="*/ 2147483647 h 712"/>
              <a:gd name="T100" fmla="*/ 2147483647 w 1321"/>
              <a:gd name="T101" fmla="*/ 2147483647 h 712"/>
              <a:gd name="T102" fmla="*/ 2147483647 w 1321"/>
              <a:gd name="T103" fmla="*/ 2147483647 h 712"/>
              <a:gd name="T104" fmla="*/ 2147483647 w 1321"/>
              <a:gd name="T105" fmla="*/ 2147483647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99">
                  <a:alpha val="17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2" name="Group 7"/>
          <p:cNvGrpSpPr/>
          <p:nvPr/>
        </p:nvGrpSpPr>
        <p:grpSpPr bwMode="auto">
          <a:xfrm>
            <a:off x="4005263" y="2038350"/>
            <a:ext cx="1312862" cy="185738"/>
            <a:chOff x="2462" y="1872"/>
            <a:chExt cx="827" cy="156"/>
          </a:xfrm>
        </p:grpSpPr>
        <p:grpSp>
          <p:nvGrpSpPr>
            <p:cNvPr id="14378" name="Group 8"/>
            <p:cNvGrpSpPr/>
            <p:nvPr/>
          </p:nvGrpSpPr>
          <p:grpSpPr bwMode="auto">
            <a:xfrm rot="-1297425" flipH="1" flipV="1">
              <a:off x="2608" y="1872"/>
              <a:ext cx="681" cy="150"/>
              <a:chOff x="1565" y="2568"/>
              <a:chExt cx="1118" cy="279"/>
            </a:xfrm>
          </p:grpSpPr>
          <p:sp>
            <p:nvSpPr>
              <p:cNvPr id="14384" name="AutoShape 9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5" name="AutoShape 10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6" name="AutoShape 11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7" name="AutoShape 12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grpSp>
          <p:nvGrpSpPr>
            <p:cNvPr id="14379" name="Group 13"/>
            <p:cNvGrpSpPr/>
            <p:nvPr/>
          </p:nvGrpSpPr>
          <p:grpSpPr bwMode="auto">
            <a:xfrm rot="56115" flipH="1" flipV="1">
              <a:off x="2462" y="1878"/>
              <a:ext cx="681" cy="150"/>
              <a:chOff x="1565" y="2568"/>
              <a:chExt cx="1118" cy="279"/>
            </a:xfrm>
          </p:grpSpPr>
          <p:sp>
            <p:nvSpPr>
              <p:cNvPr id="14380" name="AutoShape 14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1" name="AutoShape 15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2" name="AutoShape 16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83" name="AutoShape 17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</p:grpSp>
      <p:grpSp>
        <p:nvGrpSpPr>
          <p:cNvPr id="47" name="Group 22"/>
          <p:cNvGrpSpPr/>
          <p:nvPr/>
        </p:nvGrpSpPr>
        <p:grpSpPr bwMode="auto">
          <a:xfrm>
            <a:off x="1600200" y="2495550"/>
            <a:ext cx="1312863" cy="185738"/>
            <a:chOff x="1328" y="1872"/>
            <a:chExt cx="827" cy="156"/>
          </a:xfrm>
        </p:grpSpPr>
        <p:grpSp>
          <p:nvGrpSpPr>
            <p:cNvPr id="14368" name="Group 23"/>
            <p:cNvGrpSpPr/>
            <p:nvPr/>
          </p:nvGrpSpPr>
          <p:grpSpPr bwMode="auto">
            <a:xfrm rot="-1297425" flipH="1" flipV="1">
              <a:off x="1474" y="1872"/>
              <a:ext cx="681" cy="150"/>
              <a:chOff x="1565" y="2568"/>
              <a:chExt cx="1118" cy="279"/>
            </a:xfrm>
          </p:grpSpPr>
          <p:sp>
            <p:nvSpPr>
              <p:cNvPr id="14374" name="AutoShape 24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5" name="AutoShape 25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6" name="AutoShape 26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7" name="AutoShape 27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grpSp>
          <p:nvGrpSpPr>
            <p:cNvPr id="14369" name="Group 28"/>
            <p:cNvGrpSpPr/>
            <p:nvPr/>
          </p:nvGrpSpPr>
          <p:grpSpPr bwMode="auto">
            <a:xfrm rot="56115" flipH="1" flipV="1">
              <a:off x="1328" y="1878"/>
              <a:ext cx="681" cy="150"/>
              <a:chOff x="1565" y="2568"/>
              <a:chExt cx="1118" cy="279"/>
            </a:xfrm>
          </p:grpSpPr>
          <p:sp>
            <p:nvSpPr>
              <p:cNvPr id="14370" name="AutoShape 29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1" name="AutoShape 30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2" name="AutoShape 31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73" name="AutoShape 32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</p:grpSp>
      <p:grpSp>
        <p:nvGrpSpPr>
          <p:cNvPr id="62" name="Group 37"/>
          <p:cNvGrpSpPr/>
          <p:nvPr/>
        </p:nvGrpSpPr>
        <p:grpSpPr bwMode="auto">
          <a:xfrm>
            <a:off x="6270625" y="2552700"/>
            <a:ext cx="1312863" cy="185738"/>
            <a:chOff x="3704" y="1872"/>
            <a:chExt cx="827" cy="156"/>
          </a:xfrm>
        </p:grpSpPr>
        <p:grpSp>
          <p:nvGrpSpPr>
            <p:cNvPr id="14358" name="Group 38"/>
            <p:cNvGrpSpPr/>
            <p:nvPr/>
          </p:nvGrpSpPr>
          <p:grpSpPr bwMode="auto">
            <a:xfrm rot="-1297425" flipH="1" flipV="1">
              <a:off x="3850" y="1872"/>
              <a:ext cx="681" cy="150"/>
              <a:chOff x="1565" y="2568"/>
              <a:chExt cx="1118" cy="279"/>
            </a:xfrm>
          </p:grpSpPr>
          <p:sp>
            <p:nvSpPr>
              <p:cNvPr id="14364" name="AutoShape 39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5" name="AutoShape 40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6" name="AutoShape 41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7" name="AutoShape 42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grpSp>
          <p:nvGrpSpPr>
            <p:cNvPr id="14359" name="Group 43"/>
            <p:cNvGrpSpPr/>
            <p:nvPr/>
          </p:nvGrpSpPr>
          <p:grpSpPr bwMode="auto">
            <a:xfrm rot="56115" flipH="1" flipV="1">
              <a:off x="3704" y="1878"/>
              <a:ext cx="681" cy="150"/>
              <a:chOff x="1565" y="2568"/>
              <a:chExt cx="1118" cy="279"/>
            </a:xfrm>
          </p:grpSpPr>
          <p:sp>
            <p:nvSpPr>
              <p:cNvPr id="14360" name="AutoShape 44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1" name="AutoShape 45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2" name="AutoShape 46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363" name="AutoShape 47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43989" y="871798"/>
            <a:ext cx="8686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1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．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队员出示习爷爷的三点希望。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09704" y="1663110"/>
            <a:ext cx="63244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1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、从小学习立志。</a:t>
            </a:r>
            <a:endParaRPr lang="en-US" altLang="zh-CN" sz="3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2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、从小学习做人。</a:t>
            </a:r>
            <a:endParaRPr lang="en-US" altLang="zh-CN" sz="3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3</a:t>
            </a: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、从小学习创造。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utoUpdateAnimBg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16" y="819196"/>
            <a:ext cx="761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2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．观点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讨论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：我们平时怎么做到这三点希望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？让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队员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结合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自身的特点，为自己设定合适的价值观。 </a:t>
            </a:r>
          </a:p>
          <a:p>
            <a:pPr indent="177800" eaLnBrk="1" hangingPunct="1">
              <a:spcAft>
                <a:spcPts val="0"/>
              </a:spcAft>
              <a:defRPr/>
            </a:pP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  <a:cs typeface="宋体" pitchFamily="2" charset="-122"/>
            </a:endParaRP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4" t="9053" r="5226"/>
          <a:stretch>
            <a:fillRect/>
          </a:stretch>
        </p:blipFill>
        <p:spPr>
          <a:xfrm>
            <a:off x="2286060" y="1885968"/>
            <a:ext cx="4521173" cy="2942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52"/>
          <p:cNvSpPr>
            <a:spLocks noChangeArrowheads="1"/>
          </p:cNvSpPr>
          <p:nvPr/>
        </p:nvSpPr>
        <p:spPr bwMode="auto">
          <a:xfrm>
            <a:off x="388938" y="228600"/>
            <a:ext cx="559883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五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个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方面作具体的阐述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：</a:t>
            </a:r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gray">
          <a:xfrm>
            <a:off x="3276600" y="4078543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gray">
          <a:xfrm rot="3419336">
            <a:off x="3051968" y="3580862"/>
            <a:ext cx="360363" cy="520700"/>
          </a:xfrm>
          <a:prstGeom prst="rect">
            <a:avLst/>
          </a:prstGeom>
          <a:gradFill rotWithShape="1">
            <a:gsLst>
              <a:gs pos="0">
                <a:srgbClr val="FF7C80"/>
              </a:gs>
              <a:gs pos="100000">
                <a:srgbClr val="76393B"/>
              </a:gs>
            </a:gsLst>
            <a:lin ang="5400000" scaled="1"/>
          </a:gradFill>
          <a:ln w="9525">
            <a:miter lim="800000"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rot="10800000" vert="eaVert"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gray">
          <a:xfrm>
            <a:off x="4365671" y="3441712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辅导过程</a:t>
            </a:r>
            <a:endParaRPr lang="zh-CN" altLang="en-US" sz="36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gray">
          <a:xfrm>
            <a:off x="3048000" y="3678493"/>
            <a:ext cx="35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gray">
          <a:xfrm>
            <a:off x="3276600" y="1731963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gray">
          <a:xfrm rot="3419336">
            <a:off x="3051968" y="1234282"/>
            <a:ext cx="360363" cy="52070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lin ang="5400000" scaled="1"/>
          </a:gradFill>
          <a:ln w="9525">
            <a:miter lim="800000"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rot="10800000" vert="eaVert"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gray">
          <a:xfrm>
            <a:off x="4419604" y="1087241"/>
            <a:ext cx="2262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活动设想 </a:t>
            </a:r>
            <a:endParaRPr lang="en-US" altLang="zh-CN" sz="36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gray">
          <a:xfrm>
            <a:off x="3048000" y="1331913"/>
            <a:ext cx="35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gray">
          <a:xfrm>
            <a:off x="3276600" y="2516451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gray">
          <a:xfrm rot="3419336">
            <a:off x="3051968" y="2018770"/>
            <a:ext cx="360363" cy="520700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2F47"/>
              </a:gs>
            </a:gsLst>
            <a:lin ang="5400000" scaled="1"/>
          </a:gradFill>
          <a:ln w="9525">
            <a:miter lim="800000"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</p:spPr>
        <p:txBody>
          <a:bodyPr rot="10800000" vert="eaVert"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gray">
          <a:xfrm>
            <a:off x="4369427" y="1885968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重点环节</a:t>
            </a:r>
            <a:endParaRPr lang="zh-CN" altLang="en-US" sz="36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gray">
          <a:xfrm>
            <a:off x="3048000" y="2116401"/>
            <a:ext cx="35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gray">
          <a:xfrm>
            <a:off x="3278188" y="3295909"/>
            <a:ext cx="4799012" cy="1588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gray">
          <a:xfrm rot="3419336">
            <a:off x="3051968" y="2799816"/>
            <a:ext cx="360363" cy="52070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5400000" scaled="1"/>
          </a:gradFill>
          <a:ln w="9525">
            <a:miter lim="800000"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rot="10800000" vert="eaVert"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gray">
          <a:xfrm>
            <a:off x="4343406" y="2647948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学情分析</a:t>
            </a: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gray">
          <a:xfrm>
            <a:off x="3048000" y="2897447"/>
            <a:ext cx="35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43" name="图片 1" descr="问号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1210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3"/>
          <p:cNvSpPr>
            <a:spLocks noChangeShapeType="1"/>
          </p:cNvSpPr>
          <p:nvPr/>
        </p:nvSpPr>
        <p:spPr bwMode="gray">
          <a:xfrm>
            <a:off x="3276600" y="4851880"/>
            <a:ext cx="4800600" cy="0"/>
          </a:xfrm>
          <a:prstGeom prst="line">
            <a:avLst/>
          </a:prstGeom>
          <a:noFill/>
          <a:ln w="25400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gray">
          <a:xfrm rot="3419336">
            <a:off x="3051968" y="4354199"/>
            <a:ext cx="360363" cy="520700"/>
          </a:xfrm>
          <a:prstGeom prst="rect">
            <a:avLst/>
          </a:prstGeom>
          <a:gradFill rotWithShape="1">
            <a:gsLst>
              <a:gs pos="0">
                <a:srgbClr val="006699"/>
              </a:gs>
              <a:gs pos="100000">
                <a:srgbClr val="002F47"/>
              </a:gs>
            </a:gsLst>
            <a:lin ang="5400000" scaled="1"/>
          </a:gradFill>
          <a:ln w="9525">
            <a:miter lim="800000"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006699"/>
            </a:extrusionClr>
          </a:sp3d>
        </p:spPr>
        <p:txBody>
          <a:bodyPr rot="10800000" vert="eaVert"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gray">
          <a:xfrm>
            <a:off x="4369427" y="4221397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队课效果</a:t>
            </a:r>
            <a:endParaRPr lang="zh-CN" altLang="en-US" sz="36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gray">
          <a:xfrm>
            <a:off x="3048000" y="4451830"/>
            <a:ext cx="35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solidFill>
                  <a:srgbClr val="FFFFFF"/>
                </a:solidFill>
              </a:rPr>
              <a:t>5</a:t>
            </a:r>
            <a:endParaRPr lang="en-US" altLang="zh-CN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14" y="819196"/>
            <a:ext cx="717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eaLnBrk="1" hangingPunct="1">
              <a:spcAft>
                <a:spcPts val="0"/>
              </a:spcAft>
              <a:defRPr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3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.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“做人”小队表演童谣《习爷爷的教导记心间》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itchFamily="2" charset="-122"/>
              </a:rPr>
              <a:t>。</a:t>
            </a:r>
          </a:p>
          <a:p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3" t="12016" r="12515" b="-2222"/>
          <a:stretch>
            <a:fillRect/>
          </a:stretch>
        </p:blipFill>
        <p:spPr>
          <a:xfrm>
            <a:off x="247594" y="1428780"/>
            <a:ext cx="3638624" cy="33972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14812" y="1650193"/>
            <a:ext cx="46480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学习知晓价值观，习爷爷的教导记心间。记住要求；从小学习立志，从小学习做人，从小学会创造。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记住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要求我用心，熟读熟背利于行。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今天学做好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少年，明天正当生力军。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心有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榜样暖我心，我和英雄亲友亲。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成长路上有标杆，英雄是我引路人。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从小做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起有爱心，从我做起有责任。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日积月累好品德，我送温暖情谊深。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接受帮助我虚心，说说有点添自信。</a:t>
            </a:r>
            <a:endParaRPr lang="en-US" altLang="zh-CN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  <a:p>
            <a:pPr indent="266700" eaLnBrk="1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讲讲不足鼓干劲，团结友爱求上进。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14" y="1809770"/>
            <a:ext cx="8618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设计意图：使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队员</a:t>
            </a:r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更深刻更正确地领悟价值观的重要作用，初步树立了正确的价值观</a:t>
            </a:r>
            <a:r>
              <a:rPr lang="zh-CN" altLang="zh-CN" sz="3200" b="1" dirty="0" smtClean="0">
                <a:latin typeface="宋体" pitchFamily="2" charset="-122"/>
              </a:rPr>
              <a:t>。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61282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l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活动四：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追寻梦想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----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榜样价值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18" y="819196"/>
            <a:ext cx="8610374" cy="78950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>
              <a:buNone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讨论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：我们中队最美的少年是谁？他有哪些优点值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得学习？</a:t>
            </a:r>
            <a:endParaRPr lang="zh-CN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09" r="4348" b="5185"/>
          <a:stretch>
            <a:fillRect/>
          </a:stretch>
        </p:blipFill>
        <p:spPr>
          <a:xfrm>
            <a:off x="1981268" y="1432017"/>
            <a:ext cx="5808073" cy="31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516" y="895394"/>
            <a:ext cx="8610374" cy="1904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辅导员简单引导，举例身边的优秀榜样。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7" t="6255" r="8738"/>
          <a:stretch>
            <a:fillRect/>
          </a:stretch>
        </p:blipFill>
        <p:spPr>
          <a:xfrm>
            <a:off x="2019367" y="1428780"/>
            <a:ext cx="4876672" cy="3370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516" y="819197"/>
            <a:ext cx="7657899" cy="990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表演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快板《一粒钉子》。以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此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为载体，让队员学榜样、学模范，梦想路上我能行。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43" r="288"/>
          <a:stretch>
            <a:fillRect/>
          </a:stretch>
        </p:blipFill>
        <p:spPr>
          <a:xfrm>
            <a:off x="2032072" y="1721532"/>
            <a:ext cx="4978370" cy="3087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912" y="1733572"/>
            <a:ext cx="8610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意图：使学生知道榜样的力量是无穷的，并且榜样就在我们的身边</a:t>
            </a:r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5366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l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活动五：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快乐宣誓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品味价值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912" y="1463615"/>
            <a:ext cx="8610374" cy="3394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>
              <a:buNone/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欣赏双簧《我是你的影子》，提问：我们少先队员平时应该怎么做？队员讨论。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温习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点希望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，以队旗为证，进行核心价值观践行宣誓！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、辅导员现场传照片到微博，要求队员带动家人伙伴参与。</a:t>
            </a:r>
            <a:endParaRPr lang="zh-CN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200" y="1962150"/>
            <a:ext cx="754507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设计意图：使队员把核心价值记心中并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内化信念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行动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一人带动全家，从而辐射全社会。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3"/>
          <p:cNvSpPr>
            <a:spLocks noChangeArrowheads="1"/>
          </p:cNvSpPr>
          <p:nvPr/>
        </p:nvSpPr>
        <p:spPr bwMode="auto">
          <a:xfrm>
            <a:off x="304800" y="361950"/>
            <a:ext cx="6857932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1440"/>
              </a:lnSpc>
            </a:pPr>
            <a:r>
              <a:rPr lang="zh-CN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活动评价：我得到的满满收获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714" y="1581176"/>
            <a:ext cx="86865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每个小队都发扬了团结协作的精神，课后在“芝麻开花节节高”里进行奖励表彰。</a:t>
            </a:r>
          </a:p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714" y="895394"/>
            <a:ext cx="4862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少先队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活动课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33414"/>
            <a:ext cx="4938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说队员学情：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6" y="1411153"/>
            <a:ext cx="3987690" cy="3327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12" y="1633390"/>
            <a:ext cx="4597369" cy="3105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94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Rectangle 21"/>
          <p:cNvSpPr>
            <a:spLocks noChangeArrowheads="1"/>
          </p:cNvSpPr>
          <p:nvPr/>
        </p:nvSpPr>
        <p:spPr bwMode="auto">
          <a:xfrm>
            <a:off x="304912" y="1657374"/>
            <a:ext cx="8457978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根据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少先队活动课指导纲要</a:t>
            </a: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及习主席</a:t>
            </a: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年六一讲话提出的三点希望；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结合学生从小应该树立正确的世界观、人生观和价值观，以确定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自己的行为方向和方式。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标题 52"/>
          <p:cNvSpPr>
            <a:spLocks noChangeArrowheads="1"/>
          </p:cNvSpPr>
          <p:nvPr/>
        </p:nvSpPr>
        <p:spPr bwMode="auto">
          <a:xfrm>
            <a:off x="385763" y="228600"/>
            <a:ext cx="46561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（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一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）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设计理念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6" grpId="0" bldLvl="0" autoUpdateAnimBg="0"/>
      <p:bldP spid="22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381000" y="2286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说队员学情：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912" y="1050928"/>
            <a:ext cx="289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校内少先队活动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" y="1479832"/>
            <a:ext cx="2666930" cy="302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19" y="1479832"/>
            <a:ext cx="2830965" cy="34540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47" y="1479832"/>
            <a:ext cx="3341072" cy="3454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381000" y="2286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说队员学情：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071" y="1504978"/>
            <a:ext cx="239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       </a:t>
            </a:r>
            <a:endParaRPr lang="zh-CN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949970"/>
            <a:ext cx="37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队员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学习生活情况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7" y="1735810"/>
            <a:ext cx="4319016" cy="29291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2" y="1602378"/>
            <a:ext cx="4083413" cy="306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52"/>
          <p:cNvSpPr>
            <a:spLocks noChangeArrowheads="1"/>
          </p:cNvSpPr>
          <p:nvPr/>
        </p:nvSpPr>
        <p:spPr bwMode="auto">
          <a:xfrm>
            <a:off x="381000" y="2286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说队员学情：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8" y="1704184"/>
            <a:ext cx="4162417" cy="2774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0" t="27201"/>
          <a:stretch>
            <a:fillRect/>
          </a:stretch>
        </p:blipFill>
        <p:spPr>
          <a:xfrm>
            <a:off x="4952990" y="1200186"/>
            <a:ext cx="2819326" cy="3264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176" y="1119511"/>
            <a:ext cx="37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校外少先队实践活动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52"/>
          <p:cNvSpPr>
            <a:spLocks noChangeArrowheads="1"/>
          </p:cNvSpPr>
          <p:nvPr/>
        </p:nvSpPr>
        <p:spPr bwMode="auto">
          <a:xfrm>
            <a:off x="381000" y="2286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说队员学情：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176" y="1119511"/>
            <a:ext cx="37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校外少先队实践活动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" y="1555257"/>
            <a:ext cx="3962296" cy="29105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72" y="1551602"/>
            <a:ext cx="4267178" cy="3200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7896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381000" y="228600"/>
            <a:ext cx="8229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三、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辅导过程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516" y="1581176"/>
            <a:ext cx="8762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我设计教学活动有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个：感知，认知，领悟，榜样，品味价值。在这里我要重点为自己的一个关键教育环节做个广告，也为自己点个赞。 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5366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l"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四、说活动效果</a:t>
            </a:r>
          </a:p>
        </p:txBody>
      </p:sp>
      <p:sp>
        <p:nvSpPr>
          <p:cNvPr id="21507" name="矩形 2"/>
          <p:cNvSpPr>
            <a:spLocks noChangeArrowheads="1"/>
          </p:cNvSpPr>
          <p:nvPr/>
        </p:nvSpPr>
        <p:spPr bwMode="auto">
          <a:xfrm>
            <a:off x="228714" y="1627188"/>
            <a:ext cx="86865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这节少先队活动课</a:t>
            </a:r>
            <a:r>
              <a:rPr lang="zh-CN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通过队员们亲身经历的小故事，以真实情境带动教育体验，以真实参考作为教育手段，以真情感受作为教育成果。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74805"/>
            <a:ext cx="7886700" cy="2116113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zh-CN" sz="6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谢谢大家！</a:t>
            </a: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04912" y="1687872"/>
            <a:ext cx="8534176" cy="16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、能力目标：了解、识记社会主义核心价值观的内容，让社会主义核心价值观的种子在孩子们的心中生根发芽。</a:t>
            </a:r>
          </a:p>
        </p:txBody>
      </p:sp>
      <p:sp>
        <p:nvSpPr>
          <p:cNvPr id="22" name="标题 52"/>
          <p:cNvSpPr>
            <a:spLocks noChangeArrowheads="1"/>
          </p:cNvSpPr>
          <p:nvPr/>
        </p:nvSpPr>
        <p:spPr bwMode="auto">
          <a:xfrm>
            <a:off x="361950" y="228600"/>
            <a:ext cx="50339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（三）主要目标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714" y="1657374"/>
            <a:ext cx="8610374" cy="243833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>
              <a:buNone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情感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：熟记习主席提出的三点希望，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初步树立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社会主义核心价值观。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714" y="1657338"/>
            <a:ext cx="8762770" cy="23621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>
              <a:buNone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价值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：以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童真、童趣演绎社会主义核心价值观；以童心、童眼观察社会主义核心价值观，以童言、童行来体现社会主义核心价值观。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52"/>
          <p:cNvSpPr>
            <a:spLocks noChangeArrowheads="1"/>
          </p:cNvSpPr>
          <p:nvPr/>
        </p:nvSpPr>
        <p:spPr bwMode="auto">
          <a:xfrm>
            <a:off x="334962" y="258763"/>
            <a:ext cx="637058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（四）总体</a:t>
            </a:r>
            <a:r>
              <a:rPr lang="zh-CN" altLang="en-US" sz="4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思路</a:t>
            </a:r>
            <a:endParaRPr lang="zh-CN" altLang="en-US" sz="4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2"/>
            </a:endParaRPr>
          </a:p>
        </p:txBody>
      </p:sp>
      <p:sp>
        <p:nvSpPr>
          <p:cNvPr id="9229" name="矩形 1"/>
          <p:cNvSpPr>
            <a:spLocks noChangeArrowheads="1"/>
          </p:cNvSpPr>
          <p:nvPr/>
        </p:nvSpPr>
        <p:spPr bwMode="auto">
          <a:xfrm>
            <a:off x="304912" y="1581176"/>
            <a:ext cx="861037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</a:t>
            </a:r>
            <a:r>
              <a:rPr lang="zh-CN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坚定</a:t>
            </a:r>
            <a:r>
              <a:rPr lang="zh-CN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信念，做合格</a:t>
            </a:r>
            <a:r>
              <a:rPr lang="zh-CN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接班人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这个案例，再来精心</a:t>
            </a:r>
            <a:r>
              <a:rPr lang="zh-CN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环节，并根据教学实际进行改编，从而更好地立足课堂，服务课堂，并留足空间便于队员课外延伸。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86" y="1733572"/>
            <a:ext cx="4010021" cy="2673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2" y="1738499"/>
            <a:ext cx="4043390" cy="2695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516" y="819196"/>
            <a:ext cx="4876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少先队活动课：出旗、呼号。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2516" y="0"/>
            <a:ext cx="4248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二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说重点环节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308" y="209612"/>
            <a:ext cx="8229600" cy="53338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l"/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活动一：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理论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剖析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感知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价值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912" y="1616011"/>
            <a:ext cx="8610374" cy="263209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Font typeface="Arial" pitchFamily="34" charset="0"/>
              <a:buNone/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、看视频“梦娃”系列公益广告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AFE91F"/>
      </a:dk2>
      <a:lt2>
        <a:srgbClr val="B2B2B2"/>
      </a:lt2>
      <a:accent1>
        <a:srgbClr val="70D34D"/>
      </a:accent1>
      <a:accent2>
        <a:srgbClr val="4192DB"/>
      </a:accent2>
      <a:accent3>
        <a:srgbClr val="FFFFFF"/>
      </a:accent3>
      <a:accent4>
        <a:srgbClr val="000000"/>
      </a:accent4>
      <a:accent5>
        <a:srgbClr val="BBE6B2"/>
      </a:accent5>
      <a:accent6>
        <a:srgbClr val="3A84C6"/>
      </a:accent6>
      <a:hlink>
        <a:srgbClr val="EC7A24"/>
      </a:hlink>
      <a:folHlink>
        <a:srgbClr val="AB6C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AFE91F"/>
      </a:dk2>
      <a:lt2>
        <a:srgbClr val="B2B2B2"/>
      </a:lt2>
      <a:accent1>
        <a:srgbClr val="70D34D"/>
      </a:accent1>
      <a:accent2>
        <a:srgbClr val="4192DB"/>
      </a:accent2>
      <a:accent3>
        <a:srgbClr val="FFFFFF"/>
      </a:accent3>
      <a:accent4>
        <a:srgbClr val="000000"/>
      </a:accent4>
      <a:accent5>
        <a:srgbClr val="BBE6B2"/>
      </a:accent5>
      <a:accent6>
        <a:srgbClr val="3A84C6"/>
      </a:accent6>
      <a:hlink>
        <a:srgbClr val="EC7A24"/>
      </a:hlink>
      <a:folHlink>
        <a:srgbClr val="AB6C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1509</Words>
  <Application>Microsoft Office PowerPoint</Application>
  <PresentationFormat>全屏显示(16:9)</PresentationFormat>
  <Paragraphs>92</Paragraphs>
  <Slides>36</Slides>
  <Notes>9</Notes>
  <HiddenSlides>0</HiddenSlides>
  <MMClips>1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  <vt:variant>
        <vt:lpstr>自定义放映</vt:lpstr>
      </vt:variant>
      <vt:variant>
        <vt:i4>1</vt:i4>
      </vt:variant>
    </vt:vector>
  </HeadingPairs>
  <TitlesOfParts>
    <vt:vector size="40" baseType="lpstr">
      <vt:lpstr>Default Design</vt:lpstr>
      <vt:lpstr>自定义设计方案</vt:lpstr>
      <vt:lpstr>1_Default Design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活动一：理论剖析——感知价值</vt:lpstr>
      <vt:lpstr>幻灯片 10</vt:lpstr>
      <vt:lpstr>幻灯片 11</vt:lpstr>
      <vt:lpstr>幻灯片 12</vt:lpstr>
      <vt:lpstr>活动二：情境创设——认知价值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活动四：追寻梦想----榜样价值</vt:lpstr>
      <vt:lpstr>幻灯片 23</vt:lpstr>
      <vt:lpstr>幻灯片 24</vt:lpstr>
      <vt:lpstr>幻灯片 25</vt:lpstr>
      <vt:lpstr>活动五：快乐宣誓——品味价值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四、说活动效果</vt:lpstr>
      <vt:lpstr>幻灯片 36</vt:lpstr>
      <vt:lpstr>自定义放映 1</vt:lpstr>
    </vt:vector>
  </TitlesOfParts>
  <Company>Guild Design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www.themegallery.com</dc:creator>
  <cp:lastModifiedBy>USER</cp:lastModifiedBy>
  <cp:revision>917</cp:revision>
  <cp:lastPrinted>2411-12-30T00:00:00Z</cp:lastPrinted>
  <dcterms:created xsi:type="dcterms:W3CDTF">2008-02-28T09:07:00Z</dcterms:created>
  <dcterms:modified xsi:type="dcterms:W3CDTF">2015-11-26T05:53:49Z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2052-10.1.0.5346</vt:lpwstr>
  </property>
</Properties>
</file>