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8" r:id="rId14"/>
    <p:sldId id="269" r:id="rId15"/>
    <p:sldId id="270" r:id="rId1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3DCAA4F-B14E-4CAA-B082-82E3000ED5FF}" type="datetimeFigureOut">
              <a:rPr lang="zh-CN" altLang="en-US"/>
              <a:pPr>
                <a:defRPr/>
              </a:pPr>
              <a:t>2015-10-21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D3665E-D1EF-470B-B786-3E8B27E17AE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448AA2-79D5-43E9-BE0F-306058E908E3}" type="datetimeFigureOut">
              <a:rPr lang="zh-CN" altLang="en-US"/>
              <a:pPr>
                <a:defRPr/>
              </a:pPr>
              <a:t>2015-10-21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A7174A-2ADF-4A5E-84C7-F86AA12F3DD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DA8B095-0519-4964-A50C-6C3C0B752DFF}" type="datetimeFigureOut">
              <a:rPr lang="zh-CN" altLang="en-US"/>
              <a:pPr>
                <a:defRPr/>
              </a:pPr>
              <a:t>2015-10-21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05CB14-F6ED-47A9-8F4E-09E3F6BD8E7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DC1555-483A-4D2D-AF09-010B78B552FC}" type="datetimeFigureOut">
              <a:rPr lang="zh-CN" altLang="en-US"/>
              <a:pPr>
                <a:defRPr/>
              </a:pPr>
              <a:t>2015-10-21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D8BEBA-2581-4420-B596-F18C2CD7476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5EE4A73-F54D-44E5-A3EE-51A32A7868EF}" type="datetimeFigureOut">
              <a:rPr lang="zh-CN" altLang="en-US"/>
              <a:pPr>
                <a:defRPr/>
              </a:pPr>
              <a:t>2015-10-21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CFF831-890E-46F5-93E9-9AA9AFC579F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545243B-50D6-4C42-851A-7522E18C5CAC}" type="datetimeFigureOut">
              <a:rPr lang="zh-CN" altLang="en-US"/>
              <a:pPr>
                <a:defRPr/>
              </a:pPr>
              <a:t>2015-10-21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3BECA51-594E-4F79-8B3E-FEB06364285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0C52E4B-1CE9-4633-ADE1-DCFE957539BC}" type="datetimeFigureOut">
              <a:rPr lang="zh-CN" altLang="en-US"/>
              <a:pPr>
                <a:defRPr/>
              </a:pPr>
              <a:t>2015-10-21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83F11E7-F4DB-4B75-9E88-84722C57291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2135DE7-4CE9-4606-AB79-1822C61A41F0}" type="datetimeFigureOut">
              <a:rPr lang="zh-CN" altLang="en-US"/>
              <a:pPr>
                <a:defRPr/>
              </a:pPr>
              <a:t>2015-10-21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A10FCC-C059-420F-8EF3-B59BAAEF972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19E8A4D-7738-4A21-A415-64120B4DD0A8}" type="datetimeFigureOut">
              <a:rPr lang="zh-CN" altLang="en-US"/>
              <a:pPr>
                <a:defRPr/>
              </a:pPr>
              <a:t>2015-10-21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BF12127-279C-4A3F-A184-95DCD6ABFFA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EC99CB9-5477-445C-8213-98A6FFB7C74C}" type="datetimeFigureOut">
              <a:rPr lang="zh-CN" altLang="en-US"/>
              <a:pPr>
                <a:defRPr/>
              </a:pPr>
              <a:t>2015-10-21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DFEB1FA-B9F3-4BFC-AB67-1C1F625CB7D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4F6CE7A-9A77-4696-8EE7-D38CF035BB7F}" type="datetimeFigureOut">
              <a:rPr lang="zh-CN" altLang="en-US"/>
              <a:pPr>
                <a:defRPr/>
              </a:pPr>
              <a:t>2015-10-21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5C7F4E8-8D11-4B69-ADC6-EA7E9782E02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70EBE48-0D56-47DB-8B6C-4D6AC2DE6951}" type="datetimeFigureOut">
              <a:rPr lang="zh-CN" altLang="en-US"/>
              <a:pPr>
                <a:defRPr/>
              </a:pPr>
              <a:t>2015-10-21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A80F144-13B3-4C0E-949A-887DBD3DF5C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857250" y="1714500"/>
            <a:ext cx="7929563" cy="2163763"/>
          </a:xfrm>
          <a:prstGeom prst="rect">
            <a:avLst/>
          </a:prstGeom>
          <a:noFill/>
          <a:ln w="9525">
            <a:noFill/>
            <a:miter lim="800000"/>
            <a:headEnd/>
            <a:tailEnd/>
          </a:ln>
        </p:spPr>
        <p:txBody>
          <a:bodyPr>
            <a:spAutoFit/>
          </a:bodyPr>
          <a:lstStyle/>
          <a:p>
            <a:r>
              <a:rPr lang="zh-CN" altLang="en-US" sz="3600">
                <a:latin typeface="Calibri" pitchFamily="34" charset="0"/>
              </a:rPr>
              <a:t>              </a:t>
            </a:r>
            <a:r>
              <a:rPr lang="zh-CN" altLang="en-US" sz="4800" b="1">
                <a:solidFill>
                  <a:srgbClr val="FF0000"/>
                </a:solidFill>
                <a:latin typeface="Calibri" pitchFamily="34" charset="0"/>
              </a:rPr>
              <a:t>安  全  伴  我  行 </a:t>
            </a:r>
            <a:endParaRPr lang="en-US" altLang="zh-CN" sz="4800" b="1">
              <a:solidFill>
                <a:srgbClr val="FF0000"/>
              </a:solidFill>
              <a:latin typeface="Calibri" pitchFamily="34" charset="0"/>
            </a:endParaRPr>
          </a:p>
          <a:p>
            <a:endParaRPr lang="en-US" altLang="zh-CN" sz="4400" b="1">
              <a:solidFill>
                <a:srgbClr val="FF0000"/>
              </a:solidFill>
              <a:latin typeface="Calibri" pitchFamily="34" charset="0"/>
            </a:endParaRPr>
          </a:p>
          <a:p>
            <a:r>
              <a:rPr lang="zh-CN" altLang="en-US" sz="4400" b="1">
                <a:solidFill>
                  <a:srgbClr val="FF0000"/>
                </a:solidFill>
                <a:latin typeface="Calibri" pitchFamily="34" charset="0"/>
              </a:rPr>
              <a:t> </a:t>
            </a:r>
            <a:r>
              <a:rPr lang="en-US" altLang="zh-CN" sz="4400" b="1">
                <a:solidFill>
                  <a:srgbClr val="FF0000"/>
                </a:solidFill>
                <a:latin typeface="Calibri" pitchFamily="34" charset="0"/>
              </a:rPr>
              <a:t>-------- </a:t>
            </a:r>
            <a:r>
              <a:rPr lang="zh-CN" altLang="en-US" sz="2800" b="1">
                <a:solidFill>
                  <a:srgbClr val="FF0000"/>
                </a:solidFill>
                <a:latin typeface="Calibri" pitchFamily="34" charset="0"/>
              </a:rPr>
              <a:t>大冶市金湖街办四斗粮小学少先队活动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1060565.JPG"/>
          <p:cNvPicPr>
            <a:picLocks noChangeAspect="1"/>
          </p:cNvPicPr>
          <p:nvPr/>
        </p:nvPicPr>
        <p:blipFill>
          <a:blip r:embed="rId2"/>
          <a:srcRect/>
          <a:stretch>
            <a:fillRect/>
          </a:stretch>
        </p:blipFill>
        <p:spPr bwMode="auto">
          <a:xfrm>
            <a:off x="214313" y="2357438"/>
            <a:ext cx="4357687" cy="3429000"/>
          </a:xfrm>
          <a:prstGeom prst="rect">
            <a:avLst/>
          </a:prstGeom>
          <a:noFill/>
          <a:ln w="9525">
            <a:noFill/>
            <a:miter lim="800000"/>
            <a:headEnd/>
            <a:tailEnd/>
          </a:ln>
        </p:spPr>
      </p:pic>
      <p:pic>
        <p:nvPicPr>
          <p:cNvPr id="4" name="图片 3" descr="P1060566.JPG"/>
          <p:cNvPicPr>
            <a:picLocks noChangeAspect="1"/>
          </p:cNvPicPr>
          <p:nvPr/>
        </p:nvPicPr>
        <p:blipFill>
          <a:blip r:embed="rId3"/>
          <a:srcRect/>
          <a:stretch>
            <a:fillRect/>
          </a:stretch>
        </p:blipFill>
        <p:spPr bwMode="auto">
          <a:xfrm>
            <a:off x="4857750" y="142875"/>
            <a:ext cx="4286250" cy="2890838"/>
          </a:xfrm>
          <a:prstGeom prst="rect">
            <a:avLst/>
          </a:prstGeom>
          <a:noFill/>
          <a:ln w="9525">
            <a:noFill/>
            <a:miter lim="800000"/>
            <a:headEnd/>
            <a:tailEnd/>
          </a:ln>
        </p:spPr>
      </p:pic>
      <p:pic>
        <p:nvPicPr>
          <p:cNvPr id="6" name="图片 5" descr="P1060569.JPG"/>
          <p:cNvPicPr>
            <a:picLocks noChangeAspect="1"/>
          </p:cNvPicPr>
          <p:nvPr/>
        </p:nvPicPr>
        <p:blipFill>
          <a:blip r:embed="rId4"/>
          <a:srcRect/>
          <a:stretch>
            <a:fillRect/>
          </a:stretch>
        </p:blipFill>
        <p:spPr bwMode="auto">
          <a:xfrm>
            <a:off x="4929188" y="3714750"/>
            <a:ext cx="4214812" cy="2857500"/>
          </a:xfrm>
          <a:prstGeom prst="rect">
            <a:avLst/>
          </a:prstGeom>
          <a:noFill/>
          <a:ln w="9525">
            <a:noFill/>
            <a:miter lim="800000"/>
            <a:headEnd/>
            <a:tailEnd/>
          </a:ln>
        </p:spPr>
      </p:pic>
      <p:sp>
        <p:nvSpPr>
          <p:cNvPr id="23556" name="TextBox 6"/>
          <p:cNvSpPr txBox="1">
            <a:spLocks noChangeArrowheads="1"/>
          </p:cNvSpPr>
          <p:nvPr/>
        </p:nvSpPr>
        <p:spPr bwMode="auto">
          <a:xfrm>
            <a:off x="714375" y="928688"/>
            <a:ext cx="3714750" cy="708025"/>
          </a:xfrm>
          <a:prstGeom prst="rect">
            <a:avLst/>
          </a:prstGeom>
          <a:noFill/>
          <a:ln w="9525">
            <a:noFill/>
            <a:miter lim="800000"/>
            <a:headEnd/>
            <a:tailEnd/>
          </a:ln>
        </p:spPr>
        <p:txBody>
          <a:bodyPr>
            <a:spAutoFit/>
          </a:bodyPr>
          <a:lstStyle/>
          <a:p>
            <a:r>
              <a:rPr lang="zh-CN" altLang="en-US" sz="4000" b="1">
                <a:solidFill>
                  <a:srgbClr val="FF0000"/>
                </a:solidFill>
              </a:rPr>
              <a:t>交警现场办公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1060581.JPG"/>
          <p:cNvPicPr>
            <a:picLocks noChangeAspect="1"/>
          </p:cNvPicPr>
          <p:nvPr/>
        </p:nvPicPr>
        <p:blipFill>
          <a:blip r:embed="rId2"/>
          <a:srcRect/>
          <a:stretch>
            <a:fillRect/>
          </a:stretch>
        </p:blipFill>
        <p:spPr bwMode="auto">
          <a:xfrm>
            <a:off x="4929188" y="3857625"/>
            <a:ext cx="3835400" cy="2819400"/>
          </a:xfrm>
          <a:prstGeom prst="rect">
            <a:avLst/>
          </a:prstGeom>
          <a:noFill/>
          <a:ln w="9525">
            <a:noFill/>
            <a:miter lim="800000"/>
            <a:headEnd/>
            <a:tailEnd/>
          </a:ln>
        </p:spPr>
      </p:pic>
      <p:pic>
        <p:nvPicPr>
          <p:cNvPr id="4" name="图片 3" descr="P1060572.JPG"/>
          <p:cNvPicPr>
            <a:picLocks noChangeAspect="1"/>
          </p:cNvPicPr>
          <p:nvPr/>
        </p:nvPicPr>
        <p:blipFill>
          <a:blip r:embed="rId3"/>
          <a:srcRect/>
          <a:stretch>
            <a:fillRect/>
          </a:stretch>
        </p:blipFill>
        <p:spPr bwMode="auto">
          <a:xfrm>
            <a:off x="4786313" y="571500"/>
            <a:ext cx="3963987" cy="3000375"/>
          </a:xfrm>
          <a:prstGeom prst="rect">
            <a:avLst/>
          </a:prstGeom>
          <a:noFill/>
          <a:ln w="9525">
            <a:noFill/>
            <a:miter lim="800000"/>
            <a:headEnd/>
            <a:tailEnd/>
          </a:ln>
        </p:spPr>
      </p:pic>
      <p:pic>
        <p:nvPicPr>
          <p:cNvPr id="5" name="图片 4" descr="P1060577.JPG"/>
          <p:cNvPicPr>
            <a:picLocks noChangeAspect="1"/>
          </p:cNvPicPr>
          <p:nvPr/>
        </p:nvPicPr>
        <p:blipFill>
          <a:blip r:embed="rId4"/>
          <a:srcRect/>
          <a:stretch>
            <a:fillRect/>
          </a:stretch>
        </p:blipFill>
        <p:spPr bwMode="auto">
          <a:xfrm>
            <a:off x="214313" y="2428875"/>
            <a:ext cx="4357687" cy="4071938"/>
          </a:xfrm>
          <a:prstGeom prst="rect">
            <a:avLst/>
          </a:prstGeom>
          <a:noFill/>
          <a:ln w="9525">
            <a:noFill/>
            <a:miter lim="800000"/>
            <a:headEnd/>
            <a:tailEnd/>
          </a:ln>
        </p:spPr>
      </p:pic>
      <p:sp>
        <p:nvSpPr>
          <p:cNvPr id="24580" name="TextBox 5"/>
          <p:cNvSpPr txBox="1">
            <a:spLocks noChangeArrowheads="1"/>
          </p:cNvSpPr>
          <p:nvPr/>
        </p:nvSpPr>
        <p:spPr bwMode="auto">
          <a:xfrm>
            <a:off x="571500" y="1143000"/>
            <a:ext cx="4287838" cy="708025"/>
          </a:xfrm>
          <a:prstGeom prst="rect">
            <a:avLst/>
          </a:prstGeom>
          <a:noFill/>
          <a:ln w="9525">
            <a:noFill/>
            <a:miter lim="800000"/>
            <a:headEnd/>
            <a:tailEnd/>
          </a:ln>
        </p:spPr>
        <p:txBody>
          <a:bodyPr>
            <a:spAutoFit/>
          </a:bodyPr>
          <a:lstStyle/>
          <a:p>
            <a:r>
              <a:rPr lang="zh-CN" altLang="en-US" sz="4000" b="1">
                <a:solidFill>
                  <a:srgbClr val="FF0000"/>
                </a:solidFill>
              </a:rPr>
              <a:t>少先队员采访司机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P1060627.JPG"/>
          <p:cNvPicPr>
            <a:picLocks noChangeAspect="1"/>
          </p:cNvPicPr>
          <p:nvPr/>
        </p:nvPicPr>
        <p:blipFill>
          <a:blip r:embed="rId2"/>
          <a:srcRect/>
          <a:stretch>
            <a:fillRect/>
          </a:stretch>
        </p:blipFill>
        <p:spPr bwMode="auto">
          <a:xfrm>
            <a:off x="4929188" y="3929063"/>
            <a:ext cx="3898900" cy="2714625"/>
          </a:xfrm>
          <a:prstGeom prst="rect">
            <a:avLst/>
          </a:prstGeom>
          <a:noFill/>
          <a:ln w="9525">
            <a:noFill/>
            <a:miter lim="800000"/>
            <a:headEnd/>
            <a:tailEnd/>
          </a:ln>
        </p:spPr>
      </p:pic>
      <p:pic>
        <p:nvPicPr>
          <p:cNvPr id="9" name="图片 8" descr="P1060625.JPG"/>
          <p:cNvPicPr>
            <a:picLocks noChangeAspect="1"/>
          </p:cNvPicPr>
          <p:nvPr/>
        </p:nvPicPr>
        <p:blipFill>
          <a:blip r:embed="rId3"/>
          <a:srcRect/>
          <a:stretch>
            <a:fillRect/>
          </a:stretch>
        </p:blipFill>
        <p:spPr bwMode="auto">
          <a:xfrm>
            <a:off x="357188" y="4143375"/>
            <a:ext cx="4000500" cy="2571750"/>
          </a:xfrm>
          <a:prstGeom prst="rect">
            <a:avLst/>
          </a:prstGeom>
          <a:noFill/>
          <a:ln w="9525">
            <a:noFill/>
            <a:miter lim="800000"/>
            <a:headEnd/>
            <a:tailEnd/>
          </a:ln>
        </p:spPr>
      </p:pic>
      <p:pic>
        <p:nvPicPr>
          <p:cNvPr id="7" name="图片 6" descr="P1060617.JPG"/>
          <p:cNvPicPr>
            <a:picLocks noChangeAspect="1"/>
          </p:cNvPicPr>
          <p:nvPr/>
        </p:nvPicPr>
        <p:blipFill>
          <a:blip r:embed="rId4"/>
          <a:srcRect/>
          <a:stretch>
            <a:fillRect/>
          </a:stretch>
        </p:blipFill>
        <p:spPr bwMode="auto">
          <a:xfrm>
            <a:off x="4929188" y="714375"/>
            <a:ext cx="4000500" cy="2643188"/>
          </a:xfrm>
          <a:prstGeom prst="rect">
            <a:avLst/>
          </a:prstGeom>
          <a:noFill/>
          <a:ln w="9525">
            <a:noFill/>
            <a:miter lim="800000"/>
            <a:headEnd/>
            <a:tailEnd/>
          </a:ln>
        </p:spPr>
      </p:pic>
      <p:pic>
        <p:nvPicPr>
          <p:cNvPr id="8" name="图片 7" descr="P1060622.JPG"/>
          <p:cNvPicPr>
            <a:picLocks noChangeAspect="1"/>
          </p:cNvPicPr>
          <p:nvPr/>
        </p:nvPicPr>
        <p:blipFill>
          <a:blip r:embed="rId5"/>
          <a:srcRect/>
          <a:stretch>
            <a:fillRect/>
          </a:stretch>
        </p:blipFill>
        <p:spPr bwMode="auto">
          <a:xfrm>
            <a:off x="357188" y="428625"/>
            <a:ext cx="3786187" cy="3000375"/>
          </a:xfrm>
          <a:prstGeom prst="rect">
            <a:avLst/>
          </a:prstGeom>
          <a:noFill/>
          <a:ln w="9525">
            <a:noFill/>
            <a:miter lim="800000"/>
            <a:headEnd/>
            <a:tailEnd/>
          </a:ln>
        </p:spPr>
      </p:pic>
      <p:sp>
        <p:nvSpPr>
          <p:cNvPr id="25605" name="TextBox 2"/>
          <p:cNvSpPr txBox="1">
            <a:spLocks noChangeArrowheads="1"/>
          </p:cNvSpPr>
          <p:nvPr/>
        </p:nvSpPr>
        <p:spPr bwMode="auto">
          <a:xfrm>
            <a:off x="1643063" y="3357563"/>
            <a:ext cx="5286375" cy="769937"/>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文明公民文明出行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1060794.JPG"/>
          <p:cNvPicPr>
            <a:picLocks noChangeAspect="1"/>
          </p:cNvPicPr>
          <p:nvPr/>
        </p:nvPicPr>
        <p:blipFill>
          <a:blip r:embed="rId2"/>
          <a:srcRect/>
          <a:stretch>
            <a:fillRect/>
          </a:stretch>
        </p:blipFill>
        <p:spPr bwMode="auto">
          <a:xfrm>
            <a:off x="4500563" y="4143375"/>
            <a:ext cx="4357687" cy="2500313"/>
          </a:xfrm>
          <a:prstGeom prst="rect">
            <a:avLst/>
          </a:prstGeom>
          <a:noFill/>
          <a:ln w="9525">
            <a:noFill/>
            <a:miter lim="800000"/>
            <a:headEnd/>
            <a:tailEnd/>
          </a:ln>
        </p:spPr>
      </p:pic>
      <p:pic>
        <p:nvPicPr>
          <p:cNvPr id="6" name="图片 5" descr="P1060796.JPG"/>
          <p:cNvPicPr>
            <a:picLocks noChangeAspect="1"/>
          </p:cNvPicPr>
          <p:nvPr/>
        </p:nvPicPr>
        <p:blipFill>
          <a:blip r:embed="rId3"/>
          <a:srcRect/>
          <a:stretch>
            <a:fillRect/>
          </a:stretch>
        </p:blipFill>
        <p:spPr bwMode="auto">
          <a:xfrm>
            <a:off x="214313" y="3929063"/>
            <a:ext cx="3857625" cy="2743200"/>
          </a:xfrm>
          <a:prstGeom prst="rect">
            <a:avLst/>
          </a:prstGeom>
          <a:noFill/>
          <a:ln w="9525">
            <a:noFill/>
            <a:miter lim="800000"/>
            <a:headEnd/>
            <a:tailEnd/>
          </a:ln>
        </p:spPr>
      </p:pic>
      <p:pic>
        <p:nvPicPr>
          <p:cNvPr id="7" name="图片 6" descr="P1060798.JPG"/>
          <p:cNvPicPr>
            <a:picLocks noChangeAspect="1"/>
          </p:cNvPicPr>
          <p:nvPr/>
        </p:nvPicPr>
        <p:blipFill>
          <a:blip r:embed="rId4"/>
          <a:srcRect/>
          <a:stretch>
            <a:fillRect/>
          </a:stretch>
        </p:blipFill>
        <p:spPr bwMode="auto">
          <a:xfrm>
            <a:off x="4357688" y="0"/>
            <a:ext cx="4643437" cy="2928938"/>
          </a:xfrm>
          <a:prstGeom prst="rect">
            <a:avLst/>
          </a:prstGeom>
          <a:noFill/>
          <a:ln w="9525">
            <a:noFill/>
            <a:miter lim="800000"/>
            <a:headEnd/>
            <a:tailEnd/>
          </a:ln>
        </p:spPr>
      </p:pic>
      <p:pic>
        <p:nvPicPr>
          <p:cNvPr id="4" name="图片 3" descr="P1060784.JPG"/>
          <p:cNvPicPr>
            <a:picLocks noChangeAspect="1"/>
          </p:cNvPicPr>
          <p:nvPr/>
        </p:nvPicPr>
        <p:blipFill>
          <a:blip r:embed="rId5"/>
          <a:srcRect/>
          <a:stretch>
            <a:fillRect/>
          </a:stretch>
        </p:blipFill>
        <p:spPr bwMode="auto">
          <a:xfrm>
            <a:off x="214313" y="0"/>
            <a:ext cx="3929062" cy="2786063"/>
          </a:xfrm>
          <a:prstGeom prst="rect">
            <a:avLst/>
          </a:prstGeom>
          <a:noFill/>
          <a:ln w="9525">
            <a:noFill/>
            <a:miter lim="800000"/>
            <a:headEnd/>
            <a:tailEnd/>
          </a:ln>
        </p:spPr>
      </p:pic>
      <p:sp>
        <p:nvSpPr>
          <p:cNvPr id="26629" name="TextBox 2"/>
          <p:cNvSpPr txBox="1">
            <a:spLocks noChangeArrowheads="1"/>
          </p:cNvSpPr>
          <p:nvPr/>
        </p:nvSpPr>
        <p:spPr bwMode="auto">
          <a:xfrm>
            <a:off x="714375" y="2857500"/>
            <a:ext cx="8143875" cy="1200150"/>
          </a:xfrm>
          <a:prstGeom prst="rect">
            <a:avLst/>
          </a:prstGeom>
          <a:noFill/>
          <a:ln w="9525">
            <a:noFill/>
            <a:miter lim="800000"/>
            <a:headEnd/>
            <a:tailEnd/>
          </a:ln>
        </p:spPr>
        <p:txBody>
          <a:bodyPr>
            <a:spAutoFit/>
          </a:bodyPr>
          <a:lstStyle/>
          <a:p>
            <a:r>
              <a:rPr lang="zh-CN" altLang="en-US" sz="3600" b="1">
                <a:solidFill>
                  <a:srgbClr val="FF0000"/>
                </a:solidFill>
                <a:latin typeface="Calibri" pitchFamily="34" charset="0"/>
              </a:rPr>
              <a:t>公汽公司安全员做报告</a:t>
            </a:r>
            <a:endParaRPr lang="en-US" altLang="zh-CN" sz="3600" b="1">
              <a:solidFill>
                <a:srgbClr val="FF0000"/>
              </a:solidFill>
              <a:latin typeface="Calibri" pitchFamily="34" charset="0"/>
            </a:endParaRPr>
          </a:p>
          <a:p>
            <a:r>
              <a:rPr lang="en-US" altLang="zh-CN" sz="3600" b="1">
                <a:solidFill>
                  <a:srgbClr val="FF0000"/>
                </a:solidFill>
                <a:latin typeface="Calibri" pitchFamily="34" charset="0"/>
              </a:rPr>
              <a:t>      --------</a:t>
            </a:r>
            <a:r>
              <a:rPr lang="zh-CN" altLang="en-US" sz="3600" b="1">
                <a:solidFill>
                  <a:srgbClr val="FF0000"/>
                </a:solidFill>
                <a:latin typeface="Calibri" pitchFamily="34" charset="0"/>
              </a:rPr>
              <a:t>文明在心中，安全伴我行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625" y="1165225"/>
            <a:ext cx="8286750" cy="4448175"/>
          </a:xfrm>
          <a:prstGeom prst="rect">
            <a:avLst/>
          </a:prstGeom>
          <a:noFill/>
          <a:ln w="9525">
            <a:noFill/>
            <a:miter lim="800000"/>
            <a:headEnd/>
            <a:tailEnd/>
          </a:ln>
        </p:spPr>
        <p:txBody>
          <a:bodyPr anchor="ctr">
            <a:spAutoFit/>
          </a:bodyPr>
          <a:lstStyle/>
          <a:p>
            <a:pPr indent="361950"/>
            <a:r>
              <a:rPr lang="zh-CN" altLang="en-US" sz="4400" b="1">
                <a:solidFill>
                  <a:srgbClr val="FF0000"/>
                </a:solidFill>
                <a:latin typeface="Times New Roman" pitchFamily="18" charset="0"/>
                <a:cs typeface="Times New Roman" pitchFamily="18" charset="0"/>
              </a:rPr>
              <a:t>家长点评：</a:t>
            </a:r>
            <a:endParaRPr lang="zh-CN" altLang="en-US" sz="4400">
              <a:solidFill>
                <a:srgbClr val="FF0000"/>
              </a:solidFill>
            </a:endParaRPr>
          </a:p>
          <a:p>
            <a:pPr indent="361950" eaLnBrk="0" hangingPunct="0"/>
            <a:r>
              <a:rPr lang="en-US" altLang="zh-CN" sz="3200" b="1">
                <a:solidFill>
                  <a:srgbClr val="FF0000"/>
                </a:solidFill>
                <a:latin typeface="Times New Roman" pitchFamily="18" charset="0"/>
                <a:cs typeface="Times New Roman" pitchFamily="18" charset="0"/>
              </a:rPr>
              <a:t>    </a:t>
            </a:r>
          </a:p>
          <a:p>
            <a:pPr indent="361950" eaLnBrk="0" hangingPunct="0"/>
            <a:r>
              <a:rPr lang="en-US" altLang="zh-CN" sz="3200" b="1">
                <a:solidFill>
                  <a:srgbClr val="060670"/>
                </a:solidFill>
                <a:latin typeface="Times New Roman" pitchFamily="18" charset="0"/>
                <a:cs typeface="Times New Roman" pitchFamily="18" charset="0"/>
              </a:rPr>
              <a:t>     </a:t>
            </a:r>
            <a:r>
              <a:rPr lang="zh-CN" altLang="en-US" sz="3200" b="1">
                <a:solidFill>
                  <a:srgbClr val="060670"/>
                </a:solidFill>
                <a:latin typeface="Times New Roman" pitchFamily="18" charset="0"/>
                <a:cs typeface="Times New Roman" pitchFamily="18" charset="0"/>
              </a:rPr>
              <a:t>学校的这次关于安全的活动深受家长们的欢迎，通过活动让学生明白了安全的重要性。四斗粮学校地理位置很特殊，校门与公路相隔很近，又是一个十字路口，来往的车辆又多，这次活动也让家长们放心。我们家长也希望这项活动能坚持不懈地开展下去。</a:t>
            </a:r>
            <a:endParaRPr lang="zh-CN" altLang="en-US" sz="3200" b="1">
              <a:solidFill>
                <a:srgbClr val="060670"/>
              </a:solidFill>
            </a:endParaRPr>
          </a:p>
          <a:p>
            <a:pPr indent="361950" eaLnBrk="0" hangingPunct="0"/>
            <a:endParaRPr lang="zh-CN" altLang="en-US">
              <a:solidFill>
                <a:srgbClr val="06067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857250" y="785813"/>
            <a:ext cx="7643813" cy="5848350"/>
          </a:xfrm>
          <a:prstGeom prst="rect">
            <a:avLst/>
          </a:prstGeom>
          <a:noFill/>
          <a:ln w="9525">
            <a:noFill/>
            <a:miter lim="800000"/>
            <a:headEnd/>
            <a:tailEnd/>
          </a:ln>
        </p:spPr>
        <p:txBody>
          <a:bodyPr anchor="ctr">
            <a:spAutoFit/>
          </a:bodyPr>
          <a:lstStyle/>
          <a:p>
            <a:r>
              <a:rPr lang="zh-CN" altLang="en-US" sz="4400" b="1">
                <a:solidFill>
                  <a:srgbClr val="FF0000"/>
                </a:solidFill>
                <a:latin typeface="Times New Roman" pitchFamily="18" charset="0"/>
                <a:cs typeface="Times New Roman" pitchFamily="18" charset="0"/>
              </a:rPr>
              <a:t>活动总结：</a:t>
            </a:r>
            <a:endParaRPr lang="zh-CN" altLang="en-US" sz="4400" b="1">
              <a:solidFill>
                <a:srgbClr val="FF0000"/>
              </a:solidFill>
            </a:endParaRPr>
          </a:p>
          <a:p>
            <a:pPr eaLnBrk="0" hangingPunct="0"/>
            <a:r>
              <a:rPr lang="zh-CN" altLang="en-US" sz="1600" b="1">
                <a:solidFill>
                  <a:srgbClr val="FF0000"/>
                </a:solidFill>
                <a:latin typeface="Times New Roman" pitchFamily="18" charset="0"/>
                <a:cs typeface="Times New Roman" pitchFamily="18" charset="0"/>
              </a:rPr>
              <a:t>   </a:t>
            </a:r>
            <a:r>
              <a:rPr lang="zh-CN" altLang="en-US" sz="2400" b="1">
                <a:solidFill>
                  <a:srgbClr val="FF0000"/>
                </a:solidFill>
                <a:latin typeface="Times New Roman" pitchFamily="18" charset="0"/>
                <a:cs typeface="Times New Roman" pitchFamily="18" charset="0"/>
              </a:rPr>
              <a:t>     </a:t>
            </a:r>
          </a:p>
          <a:p>
            <a:pPr eaLnBrk="0" hangingPunct="0"/>
            <a:r>
              <a:rPr lang="zh-CN" altLang="en-US" sz="3200" b="1">
                <a:solidFill>
                  <a:srgbClr val="FF0000"/>
                </a:solidFill>
                <a:latin typeface="Times New Roman" pitchFamily="18" charset="0"/>
                <a:cs typeface="Times New Roman" pitchFamily="18" charset="0"/>
              </a:rPr>
              <a:t>          </a:t>
            </a:r>
            <a:r>
              <a:rPr lang="zh-CN" altLang="en-US" sz="3200" b="1">
                <a:solidFill>
                  <a:srgbClr val="17375E"/>
                </a:solidFill>
                <a:latin typeface="Times New Roman" pitchFamily="18" charset="0"/>
                <a:cs typeface="Times New Roman" pitchFamily="18" charset="0"/>
              </a:rPr>
              <a:t>我校开展的“安全伴我行”少先队活动，联系了我校的实际情况，紧紧地围绕了习总书记对少年儿童的讲话精神和第七次少代会精神。在活动的各个环节中，充分发挥了少先队员自主性和创造性，也在实践活动中得到个性的发展、能力的提高，体会到活动带来的快乐、难忘、健康成长的幸福体验。</a:t>
            </a:r>
            <a:endParaRPr lang="zh-CN" altLang="en-US" sz="3200" b="1">
              <a:solidFill>
                <a:srgbClr val="17375E"/>
              </a:solidFill>
            </a:endParaRPr>
          </a:p>
          <a:p>
            <a:pPr eaLnBrk="0" hangingPunct="0"/>
            <a:r>
              <a:rPr lang="zh-CN" altLang="en-US" sz="3200" b="1">
                <a:solidFill>
                  <a:srgbClr val="17375E"/>
                </a:solidFill>
                <a:latin typeface="Times New Roman" pitchFamily="18" charset="0"/>
                <a:cs typeface="Times New Roman" pitchFamily="18" charset="0"/>
              </a:rPr>
              <a:t>        </a:t>
            </a:r>
            <a:endParaRPr lang="zh-CN" altLang="en-US" sz="3200" b="1">
              <a:solidFill>
                <a:srgbClr val="17375E"/>
              </a:solidFill>
            </a:endParaRPr>
          </a:p>
          <a:p>
            <a:pPr eaLnBrk="0" hangingPunct="0"/>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1143000" y="857250"/>
            <a:ext cx="4840288" cy="1323975"/>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活动背景：</a:t>
            </a:r>
            <a:endParaRPr lang="en-US" altLang="zh-CN" sz="4400" b="1">
              <a:solidFill>
                <a:srgbClr val="FF0000"/>
              </a:solidFill>
              <a:latin typeface="Calibri" pitchFamily="34" charset="0"/>
            </a:endParaRPr>
          </a:p>
          <a:p>
            <a:endParaRPr lang="zh-CN" altLang="en-US" sz="3600">
              <a:solidFill>
                <a:srgbClr val="00B0F0"/>
              </a:solidFill>
              <a:latin typeface="Calibri" pitchFamily="34" charset="0"/>
            </a:endParaRPr>
          </a:p>
        </p:txBody>
      </p:sp>
      <p:sp>
        <p:nvSpPr>
          <p:cNvPr id="14338" name="Rectangle 1"/>
          <p:cNvSpPr>
            <a:spLocks noChangeArrowheads="1"/>
          </p:cNvSpPr>
          <p:nvPr/>
        </p:nvSpPr>
        <p:spPr bwMode="auto">
          <a:xfrm>
            <a:off x="1071563" y="2714625"/>
            <a:ext cx="7286625" cy="369888"/>
          </a:xfrm>
          <a:prstGeom prst="rect">
            <a:avLst/>
          </a:prstGeom>
          <a:noFill/>
          <a:ln w="9525">
            <a:noFill/>
            <a:miter lim="800000"/>
            <a:headEnd/>
            <a:tailEnd/>
          </a:ln>
        </p:spPr>
        <p:txBody>
          <a:bodyPr anchor="ctr">
            <a:spAutoFit/>
          </a:bodyPr>
          <a:lstStyle/>
          <a:p>
            <a:r>
              <a:rPr lang="zh-CN" altLang="en-US"/>
              <a:t> </a:t>
            </a:r>
          </a:p>
        </p:txBody>
      </p:sp>
      <p:sp>
        <p:nvSpPr>
          <p:cNvPr id="1026" name="Rectangle 2"/>
          <p:cNvSpPr>
            <a:spLocks noChangeArrowheads="1"/>
          </p:cNvSpPr>
          <p:nvPr/>
        </p:nvSpPr>
        <p:spPr bwMode="auto">
          <a:xfrm>
            <a:off x="1071563" y="1808163"/>
            <a:ext cx="7388225" cy="4478337"/>
          </a:xfrm>
          <a:prstGeom prst="rect">
            <a:avLst/>
          </a:prstGeom>
          <a:noFill/>
          <a:ln w="9525">
            <a:noFill/>
            <a:miter lim="800000"/>
            <a:headEnd/>
            <a:tailEnd/>
          </a:ln>
          <a:effectLst/>
        </p:spPr>
        <p:txBody>
          <a:bodyPr anchor="ctr">
            <a:spAutoFit/>
          </a:bodyPr>
          <a:lstStyle/>
          <a:p>
            <a:pPr>
              <a:defRPr/>
            </a:pPr>
            <a:r>
              <a:rPr lang="en-US" altLang="zh-CN" sz="3200" dirty="0">
                <a:solidFill>
                  <a:srgbClr val="002060"/>
                </a:solidFill>
                <a:latin typeface="Times New Roman" pitchFamily="18" charset="0"/>
                <a:ea typeface="宋体" pitchFamily="2" charset="-122"/>
                <a:cs typeface="Times New Roman" pitchFamily="18" charset="0"/>
              </a:rPr>
              <a:t>         </a:t>
            </a:r>
            <a:r>
              <a:rPr lang="zh-CN" sz="3200" b="1" dirty="0">
                <a:solidFill>
                  <a:srgbClr val="002060"/>
                </a:solidFill>
                <a:latin typeface="Times New Roman" pitchFamily="18" charset="0"/>
                <a:ea typeface="宋体" pitchFamily="2" charset="-122"/>
                <a:cs typeface="Times New Roman" pitchFamily="18" charset="0"/>
              </a:rPr>
              <a:t>中国少年先锋队第七次全国代表大会于</a:t>
            </a:r>
            <a:r>
              <a:rPr lang="en-US" altLang="zh-CN" sz="3200" b="1" dirty="0">
                <a:solidFill>
                  <a:srgbClr val="002060"/>
                </a:solidFill>
                <a:latin typeface="Times New Roman" pitchFamily="18" charset="0"/>
                <a:ea typeface="宋体" pitchFamily="2" charset="-122"/>
                <a:cs typeface="Times New Roman" pitchFamily="18" charset="0"/>
              </a:rPr>
              <a:t>2015</a:t>
            </a:r>
            <a:r>
              <a:rPr lang="zh-CN" altLang="en-US" sz="3200" b="1" dirty="0">
                <a:solidFill>
                  <a:srgbClr val="002060"/>
                </a:solidFill>
                <a:latin typeface="Times New Roman" pitchFamily="18" charset="0"/>
                <a:ea typeface="宋体" pitchFamily="2" charset="-122"/>
                <a:cs typeface="Times New Roman" pitchFamily="18" charset="0"/>
              </a:rPr>
              <a:t>年</a:t>
            </a:r>
            <a:r>
              <a:rPr lang="en-US" altLang="zh-CN" sz="3200" b="1" dirty="0">
                <a:solidFill>
                  <a:srgbClr val="002060"/>
                </a:solidFill>
                <a:latin typeface="Times New Roman" pitchFamily="18" charset="0"/>
                <a:ea typeface="宋体" pitchFamily="2" charset="-122"/>
                <a:cs typeface="Times New Roman" pitchFamily="18" charset="0"/>
              </a:rPr>
              <a:t>6</a:t>
            </a:r>
            <a:r>
              <a:rPr lang="zh-CN" altLang="en-US" sz="3200" b="1" dirty="0">
                <a:solidFill>
                  <a:srgbClr val="002060"/>
                </a:solidFill>
                <a:latin typeface="Times New Roman" pitchFamily="18" charset="0"/>
                <a:ea typeface="宋体" pitchFamily="2" charset="-122"/>
                <a:cs typeface="Times New Roman" pitchFamily="18" charset="0"/>
              </a:rPr>
              <a:t>月</a:t>
            </a:r>
            <a:r>
              <a:rPr lang="en-US" altLang="zh-CN" sz="3200" b="1" dirty="0">
                <a:solidFill>
                  <a:srgbClr val="002060"/>
                </a:solidFill>
                <a:latin typeface="Times New Roman" pitchFamily="18" charset="0"/>
                <a:ea typeface="宋体" pitchFamily="2" charset="-122"/>
                <a:cs typeface="Times New Roman" pitchFamily="18" charset="0"/>
              </a:rPr>
              <a:t>1</a:t>
            </a:r>
            <a:r>
              <a:rPr lang="zh-CN" altLang="en-US" sz="3200" b="1" dirty="0">
                <a:solidFill>
                  <a:srgbClr val="002060"/>
                </a:solidFill>
                <a:latin typeface="Times New Roman" pitchFamily="18" charset="0"/>
                <a:ea typeface="宋体" pitchFamily="2" charset="-122"/>
                <a:cs typeface="Times New Roman" pitchFamily="18" charset="0"/>
              </a:rPr>
              <a:t>日至</a:t>
            </a:r>
            <a:r>
              <a:rPr lang="en-US" altLang="zh-CN" sz="3200" b="1" dirty="0">
                <a:solidFill>
                  <a:srgbClr val="002060"/>
                </a:solidFill>
                <a:latin typeface="Times New Roman" pitchFamily="18" charset="0"/>
                <a:ea typeface="宋体" pitchFamily="2" charset="-122"/>
                <a:cs typeface="Times New Roman" pitchFamily="18" charset="0"/>
              </a:rPr>
              <a:t>2</a:t>
            </a:r>
            <a:r>
              <a:rPr lang="zh-CN" altLang="en-US" sz="3200" b="1" dirty="0">
                <a:solidFill>
                  <a:srgbClr val="002060"/>
                </a:solidFill>
                <a:latin typeface="Times New Roman" pitchFamily="18" charset="0"/>
                <a:ea typeface="宋体" pitchFamily="2" charset="-122"/>
                <a:cs typeface="Times New Roman" pitchFamily="18" charset="0"/>
              </a:rPr>
              <a:t>日在北京举行，大会中习近平总书记对少年儿童和少先队工作代表作了一系列重要讲话，提出了殷切希望，为少年儿童的健康成长和少先队事业的发展指明了方向，既为学校少先队工作指明了方向，也对少先队工作提出了更高的要求。</a:t>
            </a:r>
            <a:endParaRPr lang="zh-CN" altLang="en-US" sz="3200" b="1" dirty="0">
              <a:solidFill>
                <a:srgbClr val="002060"/>
              </a:solidFill>
              <a:latin typeface="Arial" pitchFamily="34" charset="0"/>
              <a:ea typeface="宋体" pitchFamily="2" charset="-122"/>
              <a:cs typeface="宋体" pitchFamily="2" charset="-122"/>
            </a:endParaRPr>
          </a:p>
          <a:p>
            <a:pPr eaLnBrk="0" hangingPunct="0">
              <a:defRPr/>
            </a:pPr>
            <a:endParaRPr lang="zh-CN" altLang="en-US" sz="3200" dirty="0">
              <a:solidFill>
                <a:schemeClr val="tx2">
                  <a:lumMod val="75000"/>
                </a:schemeClr>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71500" y="1233488"/>
            <a:ext cx="7816850" cy="3686175"/>
          </a:xfrm>
          <a:prstGeom prst="rect">
            <a:avLst/>
          </a:prstGeom>
          <a:noFill/>
          <a:ln w="9525">
            <a:noFill/>
            <a:miter lim="800000"/>
            <a:headEnd/>
            <a:tailEnd/>
          </a:ln>
        </p:spPr>
        <p:txBody>
          <a:bodyPr anchor="ctr">
            <a:spAutoFit/>
          </a:bodyPr>
          <a:lstStyle/>
          <a:p>
            <a:r>
              <a:rPr lang="zh-CN" altLang="en-US" sz="4400" b="1">
                <a:solidFill>
                  <a:srgbClr val="FF0000"/>
                </a:solidFill>
                <a:latin typeface="Times New Roman" pitchFamily="18" charset="0"/>
                <a:cs typeface="Times New Roman" pitchFamily="18" charset="0"/>
              </a:rPr>
              <a:t>活动目的：</a:t>
            </a:r>
            <a:endParaRPr lang="zh-CN" altLang="en-US" sz="4400" b="1">
              <a:solidFill>
                <a:srgbClr val="FF0000"/>
              </a:solidFill>
            </a:endParaRPr>
          </a:p>
          <a:p>
            <a:pPr eaLnBrk="0" hangingPunct="0"/>
            <a:r>
              <a:rPr lang="zh-CN" altLang="en-US" sz="3200" b="1">
                <a:solidFill>
                  <a:srgbClr val="002060"/>
                </a:solidFill>
                <a:latin typeface="Times New Roman" pitchFamily="18" charset="0"/>
                <a:cs typeface="Times New Roman" pitchFamily="18" charset="0"/>
              </a:rPr>
              <a:t>         </a:t>
            </a:r>
            <a:endParaRPr lang="en-US" altLang="zh-CN" sz="3200" b="1">
              <a:solidFill>
                <a:srgbClr val="002060"/>
              </a:solidFill>
              <a:latin typeface="Times New Roman" pitchFamily="18" charset="0"/>
              <a:cs typeface="Times New Roman" pitchFamily="18" charset="0"/>
            </a:endParaRPr>
          </a:p>
          <a:p>
            <a:pPr eaLnBrk="0" hangingPunct="0"/>
            <a:r>
              <a:rPr lang="en-US" altLang="zh-CN" sz="3200" b="1">
                <a:solidFill>
                  <a:srgbClr val="002060"/>
                </a:solidFill>
                <a:latin typeface="Times New Roman" pitchFamily="18" charset="0"/>
                <a:cs typeface="Times New Roman" pitchFamily="18" charset="0"/>
              </a:rPr>
              <a:t>          </a:t>
            </a:r>
            <a:r>
              <a:rPr lang="zh-CN" altLang="en-US" sz="3200" b="1">
                <a:solidFill>
                  <a:srgbClr val="002060"/>
                </a:solidFill>
                <a:latin typeface="Times New Roman" pitchFamily="18" charset="0"/>
                <a:cs typeface="Times New Roman" pitchFamily="18" charset="0"/>
              </a:rPr>
              <a:t>为了贯彻落实第七届少代会的会议精神，切实做到通过少先队活动，努力为孩子们创造一个人健康的环境，让孩子们德智体美全面发展，有一个快乐难忘、健康成长的童年</a:t>
            </a:r>
            <a:r>
              <a:rPr lang="zh-CN" altLang="en-US" sz="3200" b="1">
                <a:solidFill>
                  <a:srgbClr val="00206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428750" y="1357313"/>
            <a:ext cx="4586288" cy="3108325"/>
          </a:xfrm>
          <a:prstGeom prst="rect">
            <a:avLst/>
          </a:prstGeom>
          <a:noFill/>
          <a:ln w="9525">
            <a:noFill/>
            <a:miter lim="800000"/>
            <a:headEnd/>
            <a:tailEnd/>
          </a:ln>
        </p:spPr>
        <p:txBody>
          <a:bodyPr wrap="none" anchor="ctr">
            <a:spAutoFit/>
          </a:bodyPr>
          <a:lstStyle/>
          <a:p>
            <a:r>
              <a:rPr lang="zh-CN" altLang="en-US" sz="4400" b="1">
                <a:solidFill>
                  <a:srgbClr val="FF0000"/>
                </a:solidFill>
                <a:latin typeface="Times New Roman" pitchFamily="18" charset="0"/>
                <a:cs typeface="Times New Roman" pitchFamily="18" charset="0"/>
              </a:rPr>
              <a:t>活动步骤：</a:t>
            </a:r>
            <a:endParaRPr lang="zh-CN" altLang="en-US" sz="4400" b="1">
              <a:solidFill>
                <a:srgbClr val="FF0000"/>
              </a:solidFill>
            </a:endParaRPr>
          </a:p>
          <a:p>
            <a:pPr eaLnBrk="0" hangingPunct="0"/>
            <a:r>
              <a:rPr lang="zh-CN" altLang="en-US" sz="4400" b="1">
                <a:solidFill>
                  <a:srgbClr val="FF0000"/>
                </a:solidFill>
                <a:latin typeface="Times New Roman" pitchFamily="18" charset="0"/>
                <a:cs typeface="Times New Roman" pitchFamily="18" charset="0"/>
              </a:rPr>
              <a:t>    </a:t>
            </a:r>
            <a:endParaRPr lang="zh-CN" altLang="en-US" sz="4400" b="1">
              <a:solidFill>
                <a:srgbClr val="FF0000"/>
              </a:solidFill>
            </a:endParaRPr>
          </a:p>
          <a:p>
            <a:pPr eaLnBrk="0" hangingPunct="0"/>
            <a:r>
              <a:rPr lang="zh-CN" altLang="en-US" sz="4400" b="1">
                <a:solidFill>
                  <a:srgbClr val="FF0000"/>
                </a:solidFill>
                <a:latin typeface="Times New Roman" pitchFamily="18" charset="0"/>
                <a:cs typeface="Times New Roman" pitchFamily="18" charset="0"/>
              </a:rPr>
              <a:t>  </a:t>
            </a:r>
            <a:r>
              <a:rPr lang="zh-CN" altLang="en-US" sz="3200" b="1">
                <a:solidFill>
                  <a:srgbClr val="002060"/>
                </a:solidFill>
                <a:latin typeface="Times New Roman" pitchFamily="18" charset="0"/>
                <a:cs typeface="Times New Roman" pitchFamily="18" charset="0"/>
              </a:rPr>
              <a:t>一、完善各项安全制度</a:t>
            </a:r>
            <a:endParaRPr lang="en-US" altLang="zh-CN" sz="3200" b="1">
              <a:solidFill>
                <a:srgbClr val="002060"/>
              </a:solidFill>
              <a:latin typeface="Times New Roman" pitchFamily="18" charset="0"/>
              <a:cs typeface="Times New Roman" pitchFamily="18" charset="0"/>
            </a:endParaRPr>
          </a:p>
          <a:p>
            <a:pPr eaLnBrk="0" hangingPunct="0"/>
            <a:r>
              <a:rPr lang="zh-CN" altLang="en-US" sz="3200" b="1">
                <a:solidFill>
                  <a:srgbClr val="002060"/>
                </a:solidFill>
                <a:latin typeface="Times New Roman" pitchFamily="18" charset="0"/>
                <a:cs typeface="Times New Roman" pitchFamily="18" charset="0"/>
              </a:rPr>
              <a:t>  </a:t>
            </a:r>
            <a:endParaRPr lang="en-US" altLang="zh-CN" sz="3200" b="1">
              <a:solidFill>
                <a:srgbClr val="002060"/>
              </a:solidFill>
              <a:latin typeface="Times New Roman" pitchFamily="18" charset="0"/>
              <a:cs typeface="Times New Roman" pitchFamily="18" charset="0"/>
            </a:endParaRPr>
          </a:p>
          <a:p>
            <a:pPr eaLnBrk="0" hangingPunct="0"/>
            <a:r>
              <a:rPr lang="en-US" altLang="zh-CN" sz="3200" b="1">
                <a:solidFill>
                  <a:srgbClr val="002060"/>
                </a:solidFill>
                <a:latin typeface="Times New Roman" pitchFamily="18" charset="0"/>
                <a:cs typeface="Times New Roman" pitchFamily="18" charset="0"/>
              </a:rPr>
              <a:t>  </a:t>
            </a:r>
            <a:r>
              <a:rPr lang="zh-CN" altLang="en-US" sz="3200" b="1">
                <a:solidFill>
                  <a:srgbClr val="002060"/>
                </a:solidFill>
                <a:latin typeface="Times New Roman" pitchFamily="18" charset="0"/>
                <a:cs typeface="Times New Roman" pitchFamily="18" charset="0"/>
              </a:rPr>
              <a:t>二、大队活动</a:t>
            </a:r>
            <a:endParaRPr lang="zh-CN" altLang="en-US" sz="3200" b="1">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500063" y="1214438"/>
            <a:ext cx="5500687" cy="769937"/>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第一阶段：动员大会</a:t>
            </a:r>
          </a:p>
        </p:txBody>
      </p:sp>
      <p:pic>
        <p:nvPicPr>
          <p:cNvPr id="17410" name="图片 2" descr="P1060453.JPG"/>
          <p:cNvPicPr>
            <a:picLocks noChangeAspect="1"/>
          </p:cNvPicPr>
          <p:nvPr/>
        </p:nvPicPr>
        <p:blipFill>
          <a:blip r:embed="rId2"/>
          <a:srcRect/>
          <a:stretch>
            <a:fillRect/>
          </a:stretch>
        </p:blipFill>
        <p:spPr bwMode="auto">
          <a:xfrm>
            <a:off x="5786438" y="1357313"/>
            <a:ext cx="3000375" cy="2251075"/>
          </a:xfrm>
          <a:prstGeom prst="rect">
            <a:avLst/>
          </a:prstGeom>
          <a:noFill/>
          <a:ln w="9525">
            <a:noFill/>
            <a:miter lim="800000"/>
            <a:headEnd/>
            <a:tailEnd/>
          </a:ln>
        </p:spPr>
      </p:pic>
      <p:pic>
        <p:nvPicPr>
          <p:cNvPr id="17411" name="图片 7" descr="P1060513.JPG"/>
          <p:cNvPicPr>
            <a:picLocks noChangeAspect="1"/>
          </p:cNvPicPr>
          <p:nvPr/>
        </p:nvPicPr>
        <p:blipFill>
          <a:blip r:embed="rId3"/>
          <a:srcRect/>
          <a:stretch>
            <a:fillRect/>
          </a:stretch>
        </p:blipFill>
        <p:spPr bwMode="auto">
          <a:xfrm>
            <a:off x="4714875" y="3714750"/>
            <a:ext cx="3357563" cy="2517775"/>
          </a:xfrm>
          <a:prstGeom prst="rect">
            <a:avLst/>
          </a:prstGeom>
          <a:noFill/>
          <a:ln w="9525">
            <a:noFill/>
            <a:miter lim="800000"/>
            <a:headEnd/>
            <a:tailEnd/>
          </a:ln>
        </p:spPr>
      </p:pic>
      <p:pic>
        <p:nvPicPr>
          <p:cNvPr id="17412" name="图片 8" descr="P1060524.JPG"/>
          <p:cNvPicPr>
            <a:picLocks noChangeAspect="1"/>
          </p:cNvPicPr>
          <p:nvPr/>
        </p:nvPicPr>
        <p:blipFill>
          <a:blip r:embed="rId4"/>
          <a:srcRect/>
          <a:stretch>
            <a:fillRect/>
          </a:stretch>
        </p:blipFill>
        <p:spPr bwMode="auto">
          <a:xfrm>
            <a:off x="214313" y="2786063"/>
            <a:ext cx="42545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1060643.JPG"/>
          <p:cNvPicPr>
            <a:picLocks noChangeAspect="1"/>
          </p:cNvPicPr>
          <p:nvPr/>
        </p:nvPicPr>
        <p:blipFill>
          <a:blip r:embed="rId2"/>
          <a:srcRect/>
          <a:stretch>
            <a:fillRect/>
          </a:stretch>
        </p:blipFill>
        <p:spPr bwMode="auto">
          <a:xfrm>
            <a:off x="5286375" y="4786313"/>
            <a:ext cx="3571875" cy="2071687"/>
          </a:xfrm>
          <a:prstGeom prst="rect">
            <a:avLst/>
          </a:prstGeom>
          <a:noFill/>
          <a:ln w="9525">
            <a:noFill/>
            <a:miter lim="800000"/>
            <a:headEnd/>
            <a:tailEnd/>
          </a:ln>
        </p:spPr>
      </p:pic>
      <p:pic>
        <p:nvPicPr>
          <p:cNvPr id="5" name="图片 4" descr="P1060632.JPG"/>
          <p:cNvPicPr>
            <a:picLocks noChangeAspect="1"/>
          </p:cNvPicPr>
          <p:nvPr/>
        </p:nvPicPr>
        <p:blipFill>
          <a:blip r:embed="rId3"/>
          <a:srcRect/>
          <a:stretch>
            <a:fillRect/>
          </a:stretch>
        </p:blipFill>
        <p:spPr bwMode="auto">
          <a:xfrm>
            <a:off x="428625" y="2571750"/>
            <a:ext cx="3643313" cy="2166938"/>
          </a:xfrm>
          <a:prstGeom prst="rect">
            <a:avLst/>
          </a:prstGeom>
          <a:noFill/>
          <a:ln w="9525">
            <a:noFill/>
            <a:miter lim="800000"/>
            <a:headEnd/>
            <a:tailEnd/>
          </a:ln>
        </p:spPr>
      </p:pic>
      <p:pic>
        <p:nvPicPr>
          <p:cNvPr id="6" name="图片 5" descr="P1060636.JPG"/>
          <p:cNvPicPr>
            <a:picLocks noChangeAspect="1"/>
          </p:cNvPicPr>
          <p:nvPr/>
        </p:nvPicPr>
        <p:blipFill>
          <a:blip r:embed="rId4"/>
          <a:srcRect/>
          <a:stretch>
            <a:fillRect/>
          </a:stretch>
        </p:blipFill>
        <p:spPr bwMode="auto">
          <a:xfrm>
            <a:off x="5357813" y="2500313"/>
            <a:ext cx="3357562" cy="2143125"/>
          </a:xfrm>
          <a:prstGeom prst="rect">
            <a:avLst/>
          </a:prstGeom>
          <a:noFill/>
          <a:ln w="9525">
            <a:noFill/>
            <a:miter lim="800000"/>
            <a:headEnd/>
            <a:tailEnd/>
          </a:ln>
        </p:spPr>
      </p:pic>
      <p:pic>
        <p:nvPicPr>
          <p:cNvPr id="7" name="图片 6" descr="P1060642.JPG"/>
          <p:cNvPicPr>
            <a:picLocks noChangeAspect="1"/>
          </p:cNvPicPr>
          <p:nvPr/>
        </p:nvPicPr>
        <p:blipFill>
          <a:blip r:embed="rId5"/>
          <a:srcRect/>
          <a:stretch>
            <a:fillRect/>
          </a:stretch>
        </p:blipFill>
        <p:spPr bwMode="auto">
          <a:xfrm>
            <a:off x="500063" y="4786313"/>
            <a:ext cx="3571875" cy="2071687"/>
          </a:xfrm>
          <a:prstGeom prst="rect">
            <a:avLst/>
          </a:prstGeom>
          <a:noFill/>
          <a:ln w="9525">
            <a:noFill/>
            <a:miter lim="800000"/>
            <a:headEnd/>
            <a:tailEnd/>
          </a:ln>
        </p:spPr>
      </p:pic>
      <p:pic>
        <p:nvPicPr>
          <p:cNvPr id="3" name="图片 2" descr="P1060629.JPG"/>
          <p:cNvPicPr>
            <a:picLocks noChangeAspect="1"/>
          </p:cNvPicPr>
          <p:nvPr/>
        </p:nvPicPr>
        <p:blipFill>
          <a:blip r:embed="rId6"/>
          <a:srcRect/>
          <a:stretch>
            <a:fillRect/>
          </a:stretch>
        </p:blipFill>
        <p:spPr bwMode="auto">
          <a:xfrm>
            <a:off x="5357813" y="285750"/>
            <a:ext cx="3357562" cy="2071688"/>
          </a:xfrm>
          <a:prstGeom prst="rect">
            <a:avLst/>
          </a:prstGeom>
          <a:noFill/>
          <a:ln w="9525">
            <a:noFill/>
            <a:miter lim="800000"/>
            <a:headEnd/>
            <a:tailEnd/>
          </a:ln>
        </p:spPr>
      </p:pic>
      <p:pic>
        <p:nvPicPr>
          <p:cNvPr id="2" name="图片 1" descr="P1060628.JPG"/>
          <p:cNvPicPr>
            <a:picLocks noChangeAspect="1"/>
          </p:cNvPicPr>
          <p:nvPr/>
        </p:nvPicPr>
        <p:blipFill>
          <a:blip r:embed="rId7"/>
          <a:srcRect/>
          <a:stretch>
            <a:fillRect/>
          </a:stretch>
        </p:blipFill>
        <p:spPr bwMode="auto">
          <a:xfrm>
            <a:off x="428625" y="214313"/>
            <a:ext cx="3643313" cy="2143125"/>
          </a:xfrm>
          <a:prstGeom prst="rect">
            <a:avLst/>
          </a:prstGeom>
          <a:noFill/>
          <a:ln w="9525">
            <a:noFill/>
            <a:miter lim="800000"/>
            <a:headEnd/>
            <a:tailEnd/>
          </a:ln>
        </p:spPr>
      </p:pic>
      <p:sp>
        <p:nvSpPr>
          <p:cNvPr id="18439" name="TextBox 7"/>
          <p:cNvSpPr txBox="1">
            <a:spLocks noChangeArrowheads="1"/>
          </p:cNvSpPr>
          <p:nvPr/>
        </p:nvSpPr>
        <p:spPr bwMode="auto">
          <a:xfrm>
            <a:off x="4214813" y="1285875"/>
            <a:ext cx="923925" cy="4357688"/>
          </a:xfrm>
          <a:prstGeom prst="rect">
            <a:avLst/>
          </a:prstGeom>
          <a:noFill/>
          <a:ln w="9525">
            <a:noFill/>
            <a:miter lim="800000"/>
            <a:headEnd/>
            <a:tailEnd/>
          </a:ln>
        </p:spPr>
        <p:txBody>
          <a:bodyPr vert="eaVert">
            <a:spAutoFit/>
          </a:bodyPr>
          <a:lstStyle/>
          <a:p>
            <a:r>
              <a:rPr lang="zh-CN" altLang="en-US" sz="4800" b="1">
                <a:solidFill>
                  <a:srgbClr val="FF0000"/>
                </a:solidFill>
              </a:rPr>
              <a:t>宣传安全知识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41_1405900832.jpg"/>
          <p:cNvPicPr>
            <a:picLocks noChangeAspect="1"/>
          </p:cNvPicPr>
          <p:nvPr/>
        </p:nvPicPr>
        <p:blipFill>
          <a:blip r:embed="rId2"/>
          <a:srcRect/>
          <a:stretch>
            <a:fillRect/>
          </a:stretch>
        </p:blipFill>
        <p:spPr bwMode="auto">
          <a:xfrm>
            <a:off x="2857500" y="2286000"/>
            <a:ext cx="3357563" cy="3200400"/>
          </a:xfrm>
          <a:prstGeom prst="rect">
            <a:avLst/>
          </a:prstGeom>
          <a:noFill/>
          <a:ln w="9525">
            <a:noFill/>
            <a:miter lim="800000"/>
            <a:headEnd/>
            <a:tailEnd/>
          </a:ln>
        </p:spPr>
      </p:pic>
      <p:pic>
        <p:nvPicPr>
          <p:cNvPr id="4" name="图片 3" descr="1304261045c3dc05f4c2312379.jpg"/>
          <p:cNvPicPr>
            <a:picLocks noChangeAspect="1"/>
          </p:cNvPicPr>
          <p:nvPr/>
        </p:nvPicPr>
        <p:blipFill>
          <a:blip r:embed="rId3"/>
          <a:srcRect/>
          <a:stretch>
            <a:fillRect/>
          </a:stretch>
        </p:blipFill>
        <p:spPr bwMode="auto">
          <a:xfrm>
            <a:off x="5572125" y="0"/>
            <a:ext cx="2928938" cy="3071813"/>
          </a:xfrm>
          <a:prstGeom prst="rect">
            <a:avLst/>
          </a:prstGeom>
          <a:noFill/>
          <a:ln w="9525">
            <a:noFill/>
            <a:miter lim="800000"/>
            <a:headEnd/>
            <a:tailEnd/>
          </a:ln>
        </p:spPr>
      </p:pic>
      <p:pic>
        <p:nvPicPr>
          <p:cNvPr id="5" name="图片 4" descr="1304261045dbb394f6346c0073.jpg"/>
          <p:cNvPicPr>
            <a:picLocks noChangeAspect="1"/>
          </p:cNvPicPr>
          <p:nvPr/>
        </p:nvPicPr>
        <p:blipFill>
          <a:blip r:embed="rId4"/>
          <a:srcRect/>
          <a:stretch>
            <a:fillRect/>
          </a:stretch>
        </p:blipFill>
        <p:spPr bwMode="auto">
          <a:xfrm>
            <a:off x="500063" y="0"/>
            <a:ext cx="2921000" cy="3087688"/>
          </a:xfrm>
          <a:prstGeom prst="rect">
            <a:avLst/>
          </a:prstGeom>
          <a:noFill/>
          <a:ln w="9525">
            <a:noFill/>
            <a:miter lim="800000"/>
            <a:headEnd/>
            <a:tailEnd/>
          </a:ln>
        </p:spPr>
      </p:pic>
      <p:pic>
        <p:nvPicPr>
          <p:cNvPr id="6" name="图片 5" descr="IMG_20151015_133951.jpg"/>
          <p:cNvPicPr>
            <a:picLocks noChangeAspect="1"/>
          </p:cNvPicPr>
          <p:nvPr/>
        </p:nvPicPr>
        <p:blipFill>
          <a:blip r:embed="rId5"/>
          <a:srcRect/>
          <a:stretch>
            <a:fillRect/>
          </a:stretch>
        </p:blipFill>
        <p:spPr bwMode="auto">
          <a:xfrm>
            <a:off x="214313" y="3786188"/>
            <a:ext cx="3357562" cy="2786062"/>
          </a:xfrm>
          <a:prstGeom prst="rect">
            <a:avLst/>
          </a:prstGeom>
          <a:noFill/>
          <a:ln w="9525">
            <a:noFill/>
            <a:miter lim="800000"/>
            <a:headEnd/>
            <a:tailEnd/>
          </a:ln>
        </p:spPr>
      </p:pic>
      <p:pic>
        <p:nvPicPr>
          <p:cNvPr id="2" name="图片 1" descr="IMG_20151015_134016.jpg"/>
          <p:cNvPicPr>
            <a:picLocks noChangeAspect="1"/>
          </p:cNvPicPr>
          <p:nvPr/>
        </p:nvPicPr>
        <p:blipFill>
          <a:blip r:embed="rId6"/>
          <a:srcRect/>
          <a:stretch>
            <a:fillRect/>
          </a:stretch>
        </p:blipFill>
        <p:spPr bwMode="auto">
          <a:xfrm>
            <a:off x="5500688" y="3857625"/>
            <a:ext cx="3286125" cy="2714625"/>
          </a:xfrm>
          <a:prstGeom prst="rect">
            <a:avLst/>
          </a:prstGeom>
          <a:noFill/>
          <a:ln w="9525">
            <a:noFill/>
            <a:miter lim="800000"/>
            <a:headEnd/>
            <a:tailEnd/>
          </a:ln>
        </p:spPr>
      </p:pic>
      <p:sp>
        <p:nvSpPr>
          <p:cNvPr id="7" name="TextBox 6"/>
          <p:cNvSpPr txBox="1"/>
          <p:nvPr/>
        </p:nvSpPr>
        <p:spPr>
          <a:xfrm>
            <a:off x="1214414" y="3071810"/>
            <a:ext cx="7000924" cy="646331"/>
          </a:xfrm>
          <a:prstGeom prst="rect">
            <a:avLst/>
          </a:prstGeom>
          <a:noFill/>
        </p:spPr>
        <p:txBody>
          <a:bodyPr>
            <a:spAutoFit/>
            <a:scene3d>
              <a:camera prst="orthographicFront">
                <a:rot lat="0" lon="0" rev="21299999"/>
              </a:camera>
              <a:lightRig rig="threePt" dir="t"/>
            </a:scene3d>
          </a:bodyPr>
          <a:lstStyle/>
          <a:p>
            <a:pPr>
              <a:defRPr/>
            </a:pPr>
            <a:r>
              <a:rPr lang="zh-CN" altLang="en-US" sz="3600" b="1" dirty="0">
                <a:solidFill>
                  <a:srgbClr val="FF0000"/>
                </a:solidFill>
              </a:rPr>
              <a:t> 宣传食品                      安全知识</a:t>
            </a: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151015122501.jpg"/>
          <p:cNvPicPr>
            <a:picLocks noChangeAspect="1"/>
          </p:cNvPicPr>
          <p:nvPr/>
        </p:nvPicPr>
        <p:blipFill>
          <a:blip r:embed="rId2"/>
          <a:srcRect/>
          <a:stretch>
            <a:fillRect/>
          </a:stretch>
        </p:blipFill>
        <p:spPr bwMode="auto">
          <a:xfrm>
            <a:off x="0" y="0"/>
            <a:ext cx="2714625" cy="3000375"/>
          </a:xfrm>
          <a:prstGeom prst="rect">
            <a:avLst/>
          </a:prstGeom>
          <a:noFill/>
          <a:ln w="9525">
            <a:noFill/>
            <a:miter lim="800000"/>
            <a:headEnd/>
            <a:tailEnd/>
          </a:ln>
        </p:spPr>
      </p:pic>
      <p:pic>
        <p:nvPicPr>
          <p:cNvPr id="5" name="图片 4" descr="QQ图片20151015122625.jpg"/>
          <p:cNvPicPr>
            <a:picLocks noChangeAspect="1"/>
          </p:cNvPicPr>
          <p:nvPr/>
        </p:nvPicPr>
        <p:blipFill>
          <a:blip r:embed="rId3"/>
          <a:srcRect/>
          <a:stretch>
            <a:fillRect/>
          </a:stretch>
        </p:blipFill>
        <p:spPr bwMode="auto">
          <a:xfrm>
            <a:off x="6286500" y="0"/>
            <a:ext cx="2857500" cy="2928938"/>
          </a:xfrm>
          <a:prstGeom prst="rect">
            <a:avLst/>
          </a:prstGeom>
          <a:noFill/>
          <a:ln w="9525">
            <a:noFill/>
            <a:miter lim="800000"/>
            <a:headEnd/>
            <a:tailEnd/>
          </a:ln>
        </p:spPr>
      </p:pic>
      <p:pic>
        <p:nvPicPr>
          <p:cNvPr id="4" name="图片 3" descr="QQ图片20151015122621.jpg"/>
          <p:cNvPicPr>
            <a:picLocks noChangeAspect="1"/>
          </p:cNvPicPr>
          <p:nvPr/>
        </p:nvPicPr>
        <p:blipFill>
          <a:blip r:embed="rId4"/>
          <a:srcRect/>
          <a:stretch>
            <a:fillRect/>
          </a:stretch>
        </p:blipFill>
        <p:spPr bwMode="auto">
          <a:xfrm>
            <a:off x="3000375" y="0"/>
            <a:ext cx="3214688" cy="2928938"/>
          </a:xfrm>
          <a:prstGeom prst="rect">
            <a:avLst/>
          </a:prstGeom>
          <a:noFill/>
          <a:ln w="9525">
            <a:noFill/>
            <a:miter lim="800000"/>
            <a:headEnd/>
            <a:tailEnd/>
          </a:ln>
        </p:spPr>
      </p:pic>
      <p:sp>
        <p:nvSpPr>
          <p:cNvPr id="20484" name="TextBox 1"/>
          <p:cNvSpPr txBox="1">
            <a:spLocks noChangeArrowheads="1"/>
          </p:cNvSpPr>
          <p:nvPr/>
        </p:nvSpPr>
        <p:spPr bwMode="auto">
          <a:xfrm>
            <a:off x="857250" y="3000375"/>
            <a:ext cx="7072313" cy="769938"/>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第二阶段：查找安全隐患</a:t>
            </a:r>
          </a:p>
        </p:txBody>
      </p:sp>
      <p:pic>
        <p:nvPicPr>
          <p:cNvPr id="6" name="图片 5" descr="QQ图片20151015122632.jpg"/>
          <p:cNvPicPr>
            <a:picLocks noChangeAspect="1"/>
          </p:cNvPicPr>
          <p:nvPr/>
        </p:nvPicPr>
        <p:blipFill>
          <a:blip r:embed="rId5"/>
          <a:srcRect/>
          <a:stretch>
            <a:fillRect/>
          </a:stretch>
        </p:blipFill>
        <p:spPr bwMode="auto">
          <a:xfrm>
            <a:off x="0" y="3786188"/>
            <a:ext cx="3071813" cy="3071812"/>
          </a:xfrm>
          <a:prstGeom prst="rect">
            <a:avLst/>
          </a:prstGeom>
          <a:noFill/>
          <a:ln w="9525">
            <a:noFill/>
            <a:miter lim="800000"/>
            <a:headEnd/>
            <a:tailEnd/>
          </a:ln>
        </p:spPr>
      </p:pic>
      <p:pic>
        <p:nvPicPr>
          <p:cNvPr id="7" name="图片 6" descr="QQ图片20151015122745.jpg"/>
          <p:cNvPicPr>
            <a:picLocks noChangeAspect="1"/>
          </p:cNvPicPr>
          <p:nvPr/>
        </p:nvPicPr>
        <p:blipFill>
          <a:blip r:embed="rId6"/>
          <a:srcRect/>
          <a:stretch>
            <a:fillRect/>
          </a:stretch>
        </p:blipFill>
        <p:spPr bwMode="auto">
          <a:xfrm>
            <a:off x="3143250" y="3786188"/>
            <a:ext cx="3014663" cy="3071812"/>
          </a:xfrm>
          <a:prstGeom prst="rect">
            <a:avLst/>
          </a:prstGeom>
          <a:noFill/>
          <a:ln w="9525">
            <a:noFill/>
            <a:miter lim="800000"/>
            <a:headEnd/>
            <a:tailEnd/>
          </a:ln>
        </p:spPr>
      </p:pic>
      <p:pic>
        <p:nvPicPr>
          <p:cNvPr id="8" name="图片 7" descr="QQ图片20151015122806.jpg"/>
          <p:cNvPicPr>
            <a:picLocks noChangeAspect="1"/>
          </p:cNvPicPr>
          <p:nvPr/>
        </p:nvPicPr>
        <p:blipFill>
          <a:blip r:embed="rId7"/>
          <a:srcRect/>
          <a:stretch>
            <a:fillRect/>
          </a:stretch>
        </p:blipFill>
        <p:spPr bwMode="auto">
          <a:xfrm>
            <a:off x="6129338" y="3643313"/>
            <a:ext cx="3014662"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857250" y="214313"/>
            <a:ext cx="7358063" cy="769937"/>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第三阶段：</a:t>
            </a:r>
            <a:r>
              <a:rPr lang="zh-CN" altLang="en-US" sz="3600" b="1">
                <a:solidFill>
                  <a:srgbClr val="FF0000"/>
                </a:solidFill>
                <a:latin typeface="Calibri" pitchFamily="34" charset="0"/>
              </a:rPr>
              <a:t>针对隐患，采取措施</a:t>
            </a:r>
          </a:p>
        </p:txBody>
      </p:sp>
      <p:pic>
        <p:nvPicPr>
          <p:cNvPr id="21508" name="图片 4" descr="P1060539.JPG"/>
          <p:cNvPicPr>
            <a:picLocks noChangeAspect="1"/>
          </p:cNvPicPr>
          <p:nvPr/>
        </p:nvPicPr>
        <p:blipFill>
          <a:blip r:embed="rId2"/>
          <a:srcRect/>
          <a:stretch>
            <a:fillRect/>
          </a:stretch>
        </p:blipFill>
        <p:spPr bwMode="auto">
          <a:xfrm>
            <a:off x="357188" y="1071563"/>
            <a:ext cx="4143375" cy="2857500"/>
          </a:xfrm>
          <a:prstGeom prst="rect">
            <a:avLst/>
          </a:prstGeom>
          <a:noFill/>
          <a:ln w="9525">
            <a:noFill/>
            <a:miter lim="800000"/>
            <a:headEnd/>
            <a:tailEnd/>
          </a:ln>
        </p:spPr>
      </p:pic>
      <p:pic>
        <p:nvPicPr>
          <p:cNvPr id="21510" name="图片 6" descr="P1060661.JPG"/>
          <p:cNvPicPr>
            <a:picLocks noChangeAspect="1"/>
          </p:cNvPicPr>
          <p:nvPr/>
        </p:nvPicPr>
        <p:blipFill>
          <a:blip r:embed="rId3"/>
          <a:srcRect/>
          <a:stretch>
            <a:fillRect/>
          </a:stretch>
        </p:blipFill>
        <p:spPr bwMode="auto">
          <a:xfrm>
            <a:off x="4929188" y="1143000"/>
            <a:ext cx="3929062" cy="2786063"/>
          </a:xfrm>
          <a:prstGeom prst="rect">
            <a:avLst/>
          </a:prstGeom>
          <a:noFill/>
          <a:ln w="9525">
            <a:noFill/>
            <a:miter lim="800000"/>
            <a:headEnd/>
            <a:tailEnd/>
          </a:ln>
        </p:spPr>
      </p:pic>
      <p:pic>
        <p:nvPicPr>
          <p:cNvPr id="21506" name="图片 2" descr="P1060589.JPG"/>
          <p:cNvPicPr>
            <a:picLocks noChangeAspect="1"/>
          </p:cNvPicPr>
          <p:nvPr/>
        </p:nvPicPr>
        <p:blipFill>
          <a:blip r:embed="rId4"/>
          <a:srcRect/>
          <a:stretch>
            <a:fillRect/>
          </a:stretch>
        </p:blipFill>
        <p:spPr bwMode="auto">
          <a:xfrm>
            <a:off x="357188" y="4071938"/>
            <a:ext cx="4143375" cy="2525712"/>
          </a:xfrm>
          <a:prstGeom prst="rect">
            <a:avLst/>
          </a:prstGeom>
          <a:noFill/>
          <a:ln w="9525">
            <a:noFill/>
            <a:miter lim="800000"/>
            <a:headEnd/>
            <a:tailEnd/>
          </a:ln>
        </p:spPr>
      </p:pic>
      <p:pic>
        <p:nvPicPr>
          <p:cNvPr id="3" name="图片 8" descr="P1060656.JPG"/>
          <p:cNvPicPr>
            <a:picLocks noChangeAspect="1"/>
          </p:cNvPicPr>
          <p:nvPr/>
        </p:nvPicPr>
        <p:blipFill>
          <a:blip r:embed="rId5"/>
          <a:srcRect/>
          <a:stretch>
            <a:fillRect/>
          </a:stretch>
        </p:blipFill>
        <p:spPr bwMode="auto">
          <a:xfrm>
            <a:off x="4859338" y="4005263"/>
            <a:ext cx="4000500" cy="264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animEffect transition="in" filter="fade">
                                      <p:cBhvr>
                                        <p:cTn id="9" dur="500"/>
                                        <p:tgtEl>
                                          <p:spTgt spid="2150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1510"/>
                                        </p:tgtEl>
                                        <p:attrNameLst>
                                          <p:attrName>style.visibility</p:attrName>
                                        </p:attrNameLst>
                                      </p:cBhvr>
                                      <p:to>
                                        <p:strVal val="visible"/>
                                      </p:to>
                                    </p:set>
                                    <p:animEffect transition="in" filter="blinds(horizontal)">
                                      <p:cBhvr>
                                        <p:cTn id="14" dur="500"/>
                                        <p:tgtEl>
                                          <p:spTgt spid="215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wheel(4)">
                                      <p:cBhvr>
                                        <p:cTn id="19" dur="20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549</Words>
  <PresentationFormat>全屏显示(4:3)</PresentationFormat>
  <Paragraphs>30</Paragraphs>
  <Slides>15</Slides>
  <Notes>0</Notes>
  <HiddenSlides>0</HiddenSlides>
  <MMClips>0</MMClips>
  <ScaleCrop>false</ScaleCrop>
  <HeadingPairs>
    <vt:vector size="6" baseType="variant">
      <vt:variant>
        <vt:lpstr>已用的字体</vt:lpstr>
      </vt:variant>
      <vt:variant>
        <vt:i4>4</vt:i4>
      </vt:variant>
      <vt:variant>
        <vt:lpstr>演示文稿设计模板</vt:lpstr>
      </vt:variant>
      <vt:variant>
        <vt:i4>1</vt:i4>
      </vt:variant>
      <vt:variant>
        <vt:lpstr>幻灯片标题</vt:lpstr>
      </vt:variant>
      <vt:variant>
        <vt:i4>15</vt:i4>
      </vt:variant>
    </vt:vector>
  </HeadingPairs>
  <TitlesOfParts>
    <vt:vector size="20" baseType="lpstr">
      <vt:lpstr>Arial</vt:lpstr>
      <vt:lpstr>宋体</vt:lpstr>
      <vt:lpstr>Calibri</vt:lpstr>
      <vt:lpstr>Times New Roman</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24</cp:revision>
  <dcterms:created xsi:type="dcterms:W3CDTF">2015-10-21T00:46:18Z</dcterms:created>
  <dcterms:modified xsi:type="dcterms:W3CDTF">2015-10-21T05:14:39Z</dcterms:modified>
</cp:coreProperties>
</file>