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4" r:id="rId11"/>
    <p:sldId id="270" r:id="rId12"/>
    <p:sldId id="271" r:id="rId13"/>
    <p:sldId id="272" r:id="rId14"/>
    <p:sldId id="275" r:id="rId15"/>
    <p:sldId id="273" r:id="rId16"/>
    <p:sldId id="276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74A5-5580-4764-884A-132F7019EA27}" type="datetimeFigureOut">
              <a:rPr lang="zh-CN" altLang="en-US" smtClean="0"/>
              <a:pPr/>
              <a:t>2015-10-19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26CA-F5C9-4FC9-A460-B72BB9BD4E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916832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敬一个标准的队礼</a:t>
            </a:r>
            <a:endParaRPr lang="en-US" altLang="zh-CN" sz="4400" b="1" dirty="0" smtClean="0"/>
          </a:p>
          <a:p>
            <a:endParaRPr lang="en-US" altLang="zh-CN" sz="4400" b="1" dirty="0"/>
          </a:p>
          <a:p>
            <a:r>
              <a:rPr lang="en-US" altLang="zh-CN" sz="2800" b="1" dirty="0" smtClean="0"/>
              <a:t>          ——</a:t>
            </a:r>
            <a:r>
              <a:rPr lang="zh-CN" altLang="en-US" sz="2800" b="1" dirty="0" smtClean="0"/>
              <a:t>五年级活动说课稿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44371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宜昌市伍家岗区隆中路小学朱娟华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24744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设计意图：队员进入高年级后，随着年龄的增长，生理、心理的变化以及社会上一些不良现象的冲击，对少先队的认识越来越淡化，中队中出现了一些不良的现象。为了纠正这种不良现象，增强队员对少先队礼仪的认识，规范队员的少先队礼仪。引导队员站在旁观者的角度观看自己平日里的行为，发现问题，深入思考，寻找根源，确定改进目标。并潜意识地引导队员把社会主义核心价值观内化与行动中，落实习总书记对少先队员提出的十六字要求：记住要求、心有榜样、从小做起、接受帮助</a:t>
            </a:r>
            <a:r>
              <a:rPr lang="en-US" altLang="zh-CN" sz="2800" b="1" dirty="0" smtClean="0"/>
              <a:t>】 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5608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第二板块：比一比，敬标准</a:t>
            </a:r>
            <a:endParaRPr lang="en-US" altLang="zh-CN" sz="3600" b="1" dirty="0" smtClean="0"/>
          </a:p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、了解队礼的意义：人民利益高于一切</a:t>
            </a:r>
          </a:p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 队员互相敬礼，观察彼此敬礼的姿势。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、观看视频，阅兵仪式上军人的敬礼，进行比较，谈感受。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、观看少先队队礼分解视频，掌握正确敬礼的方法和动作。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、各小队敬礼大比拼，比比谁的姿势最标准。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【</a:t>
            </a:r>
            <a:r>
              <a:rPr lang="zh-CN" altLang="en-US" sz="3600" b="1" dirty="0" smtClean="0"/>
              <a:t>设计意图：敬一个标准队礼是一个少先队员最基本的礼仪方式，掌握敬队礼的要领很有必要。所以根据队员的年龄特点，认知特点，活动中采用示范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比拼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体验的梯度训练，让队员扎实地掌握敬队礼的要领。</a:t>
            </a:r>
            <a:r>
              <a:rPr lang="en-US" altLang="zh-CN" sz="3600" b="1" dirty="0" smtClean="0"/>
              <a:t>】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第三板块：说一说，晓场合</a:t>
            </a:r>
            <a:endParaRPr lang="en-US" altLang="zh-CN" sz="3600" b="1" dirty="0" smtClean="0"/>
          </a:p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、说说在什么场合</a:t>
            </a:r>
            <a:r>
              <a:rPr lang="zh-CN" altLang="en-US" sz="2800" b="1" dirty="0"/>
              <a:t>需</a:t>
            </a:r>
            <a:r>
              <a:rPr lang="zh-CN" altLang="en-US" sz="2800" b="1" dirty="0" smtClean="0"/>
              <a:t>要敬队礼。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、创设敬礼情景，进行辩论。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、辅导员归纳总结敬礼的场合有哪些。</a:t>
            </a:r>
            <a:endParaRPr lang="zh-CN" altLang="en-US" sz="2800" b="1" dirty="0"/>
          </a:p>
        </p:txBody>
      </p:sp>
      <p:pic>
        <p:nvPicPr>
          <p:cNvPr id="7" name="图片 6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429000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772816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设计意图：少先队活动的资源无处不在，活动中我们要调动所有队员的积极性。面对出现的问题，小队内成员首先通过讨论统一认识，然后大家充分发表自己的意见，通过辩论再次摆明观点。在产生争议的情况下积极寻求解决的方法和途径。这样层次分明地推进活动，实际上在潜移默化向队员传授解决问题的方法。同时，适合敬队礼的场合广泛、具体。</a:t>
            </a:r>
            <a:r>
              <a:rPr lang="en-US" altLang="zh-CN" sz="2800" b="1" dirty="0" smtClean="0"/>
              <a:t>】</a:t>
            </a:r>
            <a:endParaRPr lang="zh-CN" altLang="en-US" sz="2800" b="1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355976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14806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第四板块：议一议，明事理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、引导学生讨论，神圣庄严的队礼敬给谁？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、学生以各种表演形式进行汇报：英雄先烈，解放军战士，消防官兵，劳动人民</a:t>
            </a:r>
            <a:r>
              <a:rPr lang="en-US" altLang="zh-CN" sz="2800" b="1" dirty="0" smtClean="0"/>
              <a:t>……</a:t>
            </a:r>
            <a:endParaRPr lang="zh-CN" altLang="en-US" sz="2800" b="1" dirty="0"/>
          </a:p>
        </p:txBody>
      </p:sp>
      <p:pic>
        <p:nvPicPr>
          <p:cNvPr id="7" name="图片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21088"/>
            <a:ext cx="3189196" cy="2376264"/>
          </a:xfrm>
          <a:prstGeom prst="rect">
            <a:avLst/>
          </a:prstGeom>
        </p:spPr>
      </p:pic>
      <p:pic>
        <p:nvPicPr>
          <p:cNvPr id="9" name="图片 8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09120"/>
            <a:ext cx="3131840" cy="2348880"/>
          </a:xfrm>
          <a:prstGeom prst="rect">
            <a:avLst/>
          </a:prstGeom>
        </p:spPr>
      </p:pic>
      <p:pic>
        <p:nvPicPr>
          <p:cNvPr id="8" name="图片 7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284984"/>
            <a:ext cx="2944327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55679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</a:t>
            </a: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设计意图</a:t>
            </a:r>
            <a:r>
              <a:rPr lang="en-US" altLang="zh-CN" sz="2800" b="1" dirty="0" smtClean="0"/>
              <a:t>:《</a:t>
            </a:r>
            <a:r>
              <a:rPr lang="zh-CN" altLang="en-US" sz="2800" b="1" dirty="0" smtClean="0"/>
              <a:t>少先队活动指导纲要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中指出要从少先队员的现实生活经验出发，精选与他们学习、生活密切相关的教育内容，抓住有利教育契机，创造性地设计开展主题鲜明、有吸引力、时代感强的活动。利用各小队搜集、整理、创编的各类资源进行有效整合，以队员喜闻乐见的形式展现出来，帮助队员理解队礼的意义，加深队礼的认识。这样既巧妙浅化了难点，又把课堂掀上了高潮，激发了队员的敬仰英雄，尊敬他人，热爱祖国的情感。</a:t>
            </a:r>
            <a:r>
              <a:rPr lang="en-US" altLang="zh-CN" sz="2800" b="1" dirty="0" smtClean="0"/>
              <a:t>】</a:t>
            </a:r>
            <a:endParaRPr lang="zh-CN" altLang="en-US" sz="2800" b="1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067944" y="188640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5004048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7848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第五板块：想一想，列计划。</a:t>
            </a:r>
          </a:p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、辅导员：敬队礼是少先队员的礼仪标志，在以后的学习生活中大家怎么做才能养成敬队礼的好习惯？</a:t>
            </a:r>
          </a:p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、小队讨论设计方案。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57301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设计意图：当前教育理念提倡注重课前、把握课中、强化课后的高效课堂构建，所以引导各小队将行队礼的文明礼仪延伸到课后，促使队员养成敬队礼的好习惯，同时帮助全校队员树立敬队礼的意识，从而规范全校队员的少先队礼仪仪式，加强队员对少先队的认识 。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】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12776"/>
            <a:ext cx="72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第六板块：诵一诵，抒情怀。</a:t>
            </a:r>
          </a:p>
          <a:p>
            <a:r>
              <a:rPr lang="zh-CN" altLang="en-US" sz="2800" b="1" dirty="0" smtClean="0"/>
              <a:t>   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</a:t>
            </a:r>
            <a:r>
              <a:rPr lang="zh-CN" altLang="en-US" sz="2800" b="1" dirty="0" smtClean="0"/>
              <a:t>辅导员和队员一起朗诵辅导员创编的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队礼之歌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，抒发情怀。</a:t>
            </a:r>
          </a:p>
          <a:p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57301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    【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设计意图：辅导员创编的小诗中涵盖了本节课所学的所有内容，辅导员和队员一起朗诵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队礼之歌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，既是对本节课的复习巩固，又抒发了自己对队礼，对英烈，对祖国等的敬仰、热爱之情。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】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164134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zh-CN" altLang="en-US" sz="2800" b="1" dirty="0" smtClean="0"/>
              <a:t>三）结束部分：</a:t>
            </a:r>
          </a:p>
          <a:p>
            <a:endParaRPr lang="zh-CN" altLang="en-US" sz="2800" b="1" dirty="0" smtClean="0"/>
          </a:p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）中队辅导员讲话（肯定队员表现）</a:t>
            </a:r>
          </a:p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）呼号</a:t>
            </a:r>
          </a:p>
          <a:p>
            <a:r>
              <a:rPr lang="en-US" altLang="zh-CN" sz="2800" b="1" dirty="0" smtClean="0"/>
              <a:t>(1)</a:t>
            </a:r>
            <a:r>
              <a:rPr lang="zh-CN" altLang="en-US" sz="2800" b="1" dirty="0" smtClean="0"/>
              <a:t>中队长</a:t>
            </a:r>
            <a:r>
              <a:rPr lang="en-US" altLang="zh-CN" sz="2800" b="1" dirty="0" smtClean="0"/>
              <a:t>(</a:t>
            </a:r>
            <a:r>
              <a:rPr lang="zh-CN" altLang="en-US" sz="2800" b="1" dirty="0" smtClean="0"/>
              <a:t>发口令</a:t>
            </a:r>
            <a:r>
              <a:rPr lang="en-US" altLang="zh-CN" sz="2800" b="1" dirty="0" smtClean="0"/>
              <a:t>)</a:t>
            </a:r>
            <a:r>
              <a:rPr lang="zh-CN" altLang="en-US" sz="2800" b="1" dirty="0" smtClean="0"/>
              <a:t>：全体起立，举起 右手</a:t>
            </a:r>
            <a:r>
              <a:rPr lang="en-US" altLang="zh-CN" sz="2800" b="1" dirty="0" smtClean="0"/>
              <a:t>!</a:t>
            </a:r>
          </a:p>
          <a:p>
            <a:r>
              <a:rPr lang="en-US" altLang="zh-CN" sz="2800" b="1" dirty="0" smtClean="0"/>
              <a:t>(2)</a:t>
            </a:r>
            <a:r>
              <a:rPr lang="zh-CN" altLang="en-US" sz="2800" b="1" dirty="0" smtClean="0"/>
              <a:t>辅导员：准备着，为共产主义事业而奋斗</a:t>
            </a:r>
            <a:r>
              <a:rPr lang="en-US" altLang="zh-CN" sz="2800" b="1" dirty="0" smtClean="0"/>
              <a:t>!</a:t>
            </a:r>
          </a:p>
          <a:p>
            <a:r>
              <a:rPr lang="en-US" altLang="zh-CN" sz="2800" b="1" dirty="0" smtClean="0"/>
              <a:t>(3)</a:t>
            </a:r>
            <a:r>
              <a:rPr lang="zh-CN" altLang="en-US" sz="2800" b="1" dirty="0" smtClean="0"/>
              <a:t>队员：时刻准备着</a:t>
            </a:r>
            <a:r>
              <a:rPr lang="en-US" altLang="zh-CN" sz="2800" b="1" dirty="0" smtClean="0"/>
              <a:t>!</a:t>
            </a:r>
          </a:p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）退旗、敬礼。（音乐起，全体队员向队旗敬礼，队旗退场）</a:t>
            </a:r>
          </a:p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）宣布主题中队会结束。</a:t>
            </a:r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220072" y="404664"/>
            <a:ext cx="3143272" cy="785817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800" b="1" i="1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活动背景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283968" y="1700808"/>
            <a:ext cx="3143272" cy="785817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800" b="1" i="1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设</a:t>
            </a:r>
            <a:r>
              <a:rPr lang="zh-CN" altLang="en-US" sz="4800" b="1" i="1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计理念</a:t>
            </a:r>
            <a:endParaRPr lang="zh-CN" altLang="en-US" sz="4800" b="1" i="1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63888" y="3212976"/>
            <a:ext cx="3143272" cy="785817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800" b="1" i="1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活</a:t>
            </a:r>
            <a:r>
              <a:rPr lang="zh-CN" altLang="en-US" sz="4800" b="1" i="1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动</a:t>
            </a:r>
            <a:r>
              <a:rPr lang="zh-CN" altLang="en-US" sz="4800" b="1" i="1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目标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619672" y="4509120"/>
            <a:ext cx="3143272" cy="785817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800" b="1" i="1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活</a:t>
            </a:r>
            <a:r>
              <a:rPr lang="zh-CN" altLang="en-US" sz="4800" b="1" i="1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动</a:t>
            </a:r>
            <a:r>
              <a:rPr lang="zh-CN" altLang="en-US" sz="4800" b="1" i="1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准备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39552" y="5733256"/>
            <a:ext cx="3143272" cy="785817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800" b="1" i="1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活</a:t>
            </a:r>
            <a:r>
              <a:rPr lang="zh-CN" altLang="en-US" sz="4800" b="1" i="1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动</a:t>
            </a:r>
            <a:r>
              <a:rPr lang="zh-CN" altLang="en-US" sz="4800" b="1" i="1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过程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5776" y="2420888"/>
            <a:ext cx="3695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谢谢指导！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211960" y="188640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860032" y="332656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一、活动背景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528" y="1556792"/>
            <a:ext cx="84249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队员进入高年级后，随着年龄的增长，生理、心理的变化以及社会上一些不良现象的冲击，对少先队的认识越来越淡化，敬队礼越来越不规范。少先队礼仪是少先队理想和情感的体现，敬一个标准队礼是一个少先队员最基本的礼仪方式，掌握敬队礼的要领很有必要。通过本次少先队活动，帮助队员理解队礼的意义，加深队礼的认识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995936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932040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二、设计理念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1988840"/>
            <a:ext cx="7776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以江泽民同志为中国少年雏鹰行动题词“自学，自理，自护，自强，自律，做社会主义事业合格建设者和接班人”为指导，增强队员对少先队礼仪的认识，规范队员的少先队礼仪。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355976" y="332656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220072" y="476672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、活动目标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916832"/>
            <a:ext cx="68407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、掌握敬队礼要领，会敬一个标准规范的队礼。</a:t>
            </a:r>
          </a:p>
          <a:p>
            <a:r>
              <a:rPr lang="en-US" altLang="zh-CN" sz="3200" b="1" dirty="0" smtClean="0"/>
              <a:t>2.</a:t>
            </a:r>
            <a:r>
              <a:rPr lang="zh-CN" altLang="en-US" sz="3200" b="1" dirty="0" smtClean="0"/>
              <a:t>、知道敬队礼的场合，养成敬队礼的好习惯。</a:t>
            </a:r>
          </a:p>
          <a:p>
            <a:r>
              <a:rPr lang="en-US" altLang="zh-CN" sz="3200" b="1" dirty="0" smtClean="0"/>
              <a:t>3.</a:t>
            </a:r>
            <a:r>
              <a:rPr lang="zh-CN" altLang="en-US" sz="3200" b="1" dirty="0" smtClean="0"/>
              <a:t>、理解队礼的意义，在日常生活中践行队礼精神。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851920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644008" y="476672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、活动准备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中队委：</a:t>
            </a:r>
            <a:r>
              <a:rPr lang="zh-CN" altLang="en-US" sz="3200" b="1" dirty="0" smtClean="0"/>
              <a:t>观察、调查、发现现象，提供主题，参与活动方案、活动流程设计。</a:t>
            </a:r>
            <a:endParaRPr lang="en-US" altLang="zh-CN" sz="3200" b="1" dirty="0" smtClean="0"/>
          </a:p>
          <a:p>
            <a:endParaRPr lang="zh-CN" altLang="en-US" sz="3200" b="1" dirty="0" smtClean="0"/>
          </a:p>
          <a:p>
            <a:r>
              <a:rPr lang="zh-CN" altLang="en-US" sz="3200" b="1" dirty="0" smtClean="0">
                <a:solidFill>
                  <a:srgbClr val="0070C0"/>
                </a:solidFill>
              </a:rPr>
              <a:t>队员：</a:t>
            </a:r>
            <a:r>
              <a:rPr lang="zh-CN" altLang="en-US" sz="3200" b="1" dirty="0" smtClean="0"/>
              <a:t>搜集、整理资料，创编、设计形式，参与课堂设计。</a:t>
            </a:r>
            <a:endParaRPr lang="en-US" altLang="zh-CN" sz="3200" b="1" dirty="0" smtClean="0"/>
          </a:p>
          <a:p>
            <a:endParaRPr lang="zh-CN" altLang="en-US" sz="3200" b="1" dirty="0" smtClean="0"/>
          </a:p>
          <a:p>
            <a:r>
              <a:rPr lang="zh-CN" altLang="en-US" sz="3200" b="1" dirty="0" smtClean="0">
                <a:solidFill>
                  <a:srgbClr val="0070C0"/>
                </a:solidFill>
              </a:rPr>
              <a:t>辅导员：</a:t>
            </a:r>
            <a:r>
              <a:rPr lang="zh-CN" altLang="en-US" sz="3200" b="1" dirty="0" smtClean="0"/>
              <a:t>具体引导、场外指导各小队整合资料，和中队委、各小队长共同设计活动课方案，整理课件。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（一）	预备部分：整队、报告人数</a:t>
            </a:r>
            <a:endParaRPr lang="zh-CN" altLang="en-US" sz="3600" b="1" dirty="0"/>
          </a:p>
        </p:txBody>
      </p:sp>
      <p:pic>
        <p:nvPicPr>
          <p:cNvPr id="6" name="图片 5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564904"/>
            <a:ext cx="4956043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（二）正式部分：</a:t>
            </a:r>
          </a:p>
          <a:p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）宣布主题中队会主题</a:t>
            </a:r>
          </a:p>
          <a:p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）出旗、敬礼</a:t>
            </a:r>
          </a:p>
          <a:p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）唱队歌</a:t>
            </a:r>
          </a:p>
          <a:p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）中队长讲话，宣布活动开始</a:t>
            </a:r>
          </a:p>
          <a:p>
            <a:endParaRPr lang="zh-CN" altLang="en-US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339752" y="260648"/>
            <a:ext cx="4322775" cy="85725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10008"/>
            </a:prst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zh-CN" b="1" i="1">
              <a:ea typeface="华文细黑" pitchFamily="2" charset="-122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639415" cy="5032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400" b="1" i="1" kern="10" spc="-7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三</a:t>
            </a:r>
            <a:r>
              <a:rPr lang="zh-CN" altLang="en-US" sz="1400" b="1" i="1" kern="10" spc="-7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、活动过程</a:t>
            </a:r>
            <a:endParaRPr lang="zh-CN" altLang="en-US" sz="1400" b="1" i="1" kern="10" spc="-7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75608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第一板块：看一看，摆观点</a:t>
            </a:r>
            <a:endParaRPr lang="en-US" altLang="zh-CN" sz="3600" b="1" dirty="0" smtClean="0"/>
          </a:p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、观看队员不规范敬礼的视频，学生谈感受。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 讨论为什么会发生这样的现象。</a:t>
            </a:r>
            <a:endParaRPr lang="zh-CN" altLang="en-US" sz="2800" b="1" dirty="0"/>
          </a:p>
        </p:txBody>
      </p:sp>
      <p:pic>
        <p:nvPicPr>
          <p:cNvPr id="7" name="图片 6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140968"/>
            <a:ext cx="6408712" cy="3240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2017</Words>
  <Application>Microsoft Office PowerPoint</Application>
  <PresentationFormat>全屏显示(4:3)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20</cp:revision>
  <dcterms:created xsi:type="dcterms:W3CDTF">2015-10-08T08:32:31Z</dcterms:created>
  <dcterms:modified xsi:type="dcterms:W3CDTF">2015-10-19T07:05:50Z</dcterms:modified>
</cp:coreProperties>
</file>